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76" r:id="rId1"/>
  </p:sldMasterIdLst>
  <p:sldIdLst>
    <p:sldId id="257" r:id="rId2"/>
    <p:sldId id="313" r:id="rId3"/>
    <p:sldId id="288" r:id="rId4"/>
    <p:sldId id="271" r:id="rId5"/>
    <p:sldId id="308" r:id="rId6"/>
    <p:sldId id="298" r:id="rId7"/>
    <p:sldId id="309" r:id="rId8"/>
    <p:sldId id="301" r:id="rId9"/>
    <p:sldId id="300" r:id="rId10"/>
    <p:sldId id="314" r:id="rId11"/>
    <p:sldId id="311" r:id="rId12"/>
    <p:sldId id="260" r:id="rId13"/>
    <p:sldId id="290" r:id="rId14"/>
    <p:sldId id="30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660"/>
  </p:normalViewPr>
  <p:slideViewPr>
    <p:cSldViewPr>
      <p:cViewPr>
        <p:scale>
          <a:sx n="107" d="100"/>
          <a:sy n="107" d="100"/>
        </p:scale>
        <p:origin x="-3654" y="-11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04.07.2025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04.07.2025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04.07.2025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tel:92406" TargetMode="External"/><Relationship Id="rId2" Type="http://schemas.openxmlformats.org/officeDocument/2006/relationships/hyperlink" Target="tel:8068822476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oleObject" Target="../embeddings/_____Microsoft_Excel_97-20031.xls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285728"/>
            <a:ext cx="4429124" cy="4357718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36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Aharoni" pitchFamily="2" charset="-79"/>
              </a:rPr>
              <a:t>Інвестиційний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Aharoni" pitchFamily="2" charset="-79"/>
              </a:rPr>
              <a:t> паспорт Новоодеської </a:t>
            </a:r>
            <a:r>
              <a:rPr lang="ru-RU" sz="36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Aharoni" pitchFamily="2" charset="-79"/>
              </a:rPr>
              <a:t>міської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36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Aharoni" pitchFamily="2" charset="-79"/>
              </a:rPr>
              <a:t>громади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Aharoni" pitchFamily="2" charset="-79"/>
              </a:rPr>
              <a:t> </a:t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Aharoni" pitchFamily="2" charset="-79"/>
              </a:rPr>
            </a:br>
            <a:r>
              <a:rPr lang="ru-RU" sz="36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Aharoni" pitchFamily="2" charset="-79"/>
              </a:rPr>
              <a:t>Миколаївської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36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Aharoni" pitchFamily="2" charset="-79"/>
              </a:rPr>
              <a:t>області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Aharoni" pitchFamily="2" charset="-79"/>
              </a:rPr>
              <a:t>,  2025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Aharoni" pitchFamily="2" charset="-79"/>
              </a:rPr>
              <a:t/>
            </a:r>
            <a:b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Aharoni" pitchFamily="2" charset="-79"/>
              </a:rPr>
            </a:b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Aharoni" pitchFamily="2" charset="-79"/>
              </a:rPr>
              <a:t/>
            </a:r>
            <a:b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Aharoni" pitchFamily="2" charset="-79"/>
              </a:rPr>
            </a:b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  <a:t/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Aharoni" pitchFamily="2" charset="-79"/>
              </a:rPr>
            </a:b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cs typeface="Aharoni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76672"/>
            <a:ext cx="4890844" cy="2376264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928934"/>
            <a:ext cx="4643469" cy="2928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Администратор\Documents\IMG_74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4457696" cy="2228848"/>
          </a:xfrm>
          <a:prstGeom prst="rect">
            <a:avLst/>
          </a:prstGeom>
          <a:noFill/>
        </p:spPr>
      </p:pic>
      <p:pic>
        <p:nvPicPr>
          <p:cNvPr id="6" name="Рисунок 4" descr="undefin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4000504"/>
            <a:ext cx="25504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054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929" y="0"/>
            <a:ext cx="2383373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4" y="3000372"/>
          <a:ext cx="4635808" cy="3609981"/>
        </p:xfrm>
        <a:graphic>
          <a:graphicData uri="http://schemas.openxmlformats.org/drawingml/2006/table">
            <a:tbl>
              <a:tblPr/>
              <a:tblGrid>
                <a:gridCol w="142876"/>
                <a:gridCol w="1831020"/>
                <a:gridCol w="1697187"/>
                <a:gridCol w="964725"/>
              </a:tblGrid>
              <a:tr h="189999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uk-UA" sz="10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53500" marR="5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000" b="1" i="1" dirty="0">
                          <a:latin typeface="Times New Roman CYR"/>
                          <a:ea typeface="Times New Roman"/>
                          <a:cs typeface="Times New Roman"/>
                        </a:rPr>
                        <a:t>Відділення поштового зв’язку</a:t>
                      </a:r>
                      <a:endParaRPr lang="ru-RU" sz="9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53500" marR="5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9997">
                <a:tc>
                  <a:txBody>
                    <a:bodyPr/>
                    <a:lstStyle/>
                    <a:p>
                      <a:pPr marL="342900" lvl="0" indent="-342900" hangingPunct="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uk-UA" sz="10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53500" marR="5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000" dirty="0">
                          <a:latin typeface="Times New Roman CYR"/>
                          <a:ea typeface="Times New Roman"/>
                          <a:cs typeface="Times New Roman"/>
                        </a:rPr>
                        <a:t>Миколаївський поштамт УПЗ№2 МДУДППЗ «Укрпошта»</a:t>
                      </a:r>
                      <a:endParaRPr lang="ru-RU" sz="9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53500" marR="5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 CYR"/>
                          <a:ea typeface="Times New Roman"/>
                          <a:cs typeface="Times New Roman"/>
                        </a:rPr>
                        <a:t>Миколаївська обл., м. Нова Одеса вул..Центральна,175</a:t>
                      </a:r>
                      <a:endParaRPr lang="ru-RU" sz="9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53500" marR="5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 CYR"/>
                          <a:ea typeface="Times New Roman"/>
                          <a:cs typeface="Times New Roman"/>
                        </a:rPr>
                        <a:t>36000</a:t>
                      </a:r>
                      <a:endParaRPr lang="ru-RU" sz="9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53500" marR="5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9997">
                <a:tc>
                  <a:txBody>
                    <a:bodyPr/>
                    <a:lstStyle/>
                    <a:p>
                      <a:pPr marL="342900" lvl="0" indent="-342900" hangingPunct="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uk-UA" sz="10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53500" marR="5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 CYR"/>
                          <a:ea typeface="Times New Roman"/>
                          <a:cs typeface="Times New Roman"/>
                        </a:rPr>
                        <a:t>Миколаївський поштамт УПЗ№1 МДУДППЗ «Укрпошта»</a:t>
                      </a:r>
                      <a:endParaRPr lang="ru-RU" sz="9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53500" marR="5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 CYR"/>
                          <a:ea typeface="Times New Roman"/>
                          <a:cs typeface="Times New Roman"/>
                        </a:rPr>
                        <a:t>Миколаївська обл., м. Нова Одеса, вул.Малиновського, 30</a:t>
                      </a:r>
                      <a:endParaRPr lang="ru-RU" sz="9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53500" marR="5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 CYR"/>
                          <a:ea typeface="Times New Roman"/>
                          <a:cs typeface="Times New Roman"/>
                        </a:rPr>
                        <a:t>20000</a:t>
                      </a:r>
                      <a:endParaRPr lang="ru-RU" sz="9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53500" marR="5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9997">
                <a:tc>
                  <a:txBody>
                    <a:bodyPr/>
                    <a:lstStyle/>
                    <a:p>
                      <a:pPr marL="342900" lvl="0" indent="-342900" hangingPunct="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uk-UA" sz="10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53500" marR="5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 CYR"/>
                          <a:ea typeface="Times New Roman"/>
                          <a:cs typeface="Times New Roman"/>
                        </a:rPr>
                        <a:t>«Нова Пошта»</a:t>
                      </a:r>
                      <a:endParaRPr lang="ru-RU" sz="900">
                        <a:latin typeface="Times New Roman CYR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 CYR"/>
                          <a:ea typeface="Times New Roman"/>
                          <a:cs typeface="Times New Roman"/>
                        </a:rPr>
                        <a:t>Новоодеське відділення №1</a:t>
                      </a:r>
                      <a:endParaRPr lang="ru-RU" sz="9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53500" marR="5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uk-UA" sz="1000" dirty="0">
                          <a:latin typeface="Times New Roman CYR"/>
                          <a:ea typeface="Times New Roman"/>
                          <a:cs typeface="Times New Roman"/>
                        </a:rPr>
                        <a:t>Миколаївська обл., м. Нова Одеса, вул..Центральна,175</a:t>
                      </a:r>
                      <a:endParaRPr lang="ru-RU" sz="9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53500" marR="5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 CYR"/>
                          <a:ea typeface="Times New Roman"/>
                          <a:cs typeface="Times New Roman"/>
                        </a:rPr>
                        <a:t>120000</a:t>
                      </a:r>
                      <a:endParaRPr lang="ru-RU" sz="9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53500" marR="5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9997">
                <a:tc>
                  <a:txBody>
                    <a:bodyPr/>
                    <a:lstStyle/>
                    <a:p>
                      <a:pPr marL="342900" lvl="0" indent="-342900" hangingPunct="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uk-UA" sz="10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53500" marR="5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 CYR"/>
                          <a:ea typeface="Times New Roman"/>
                          <a:cs typeface="Times New Roman"/>
                        </a:rPr>
                        <a:t>«Нова Пошта»</a:t>
                      </a:r>
                      <a:endParaRPr lang="ru-RU" sz="900">
                        <a:latin typeface="Times New Roman CYR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 CYR"/>
                          <a:ea typeface="Times New Roman"/>
                          <a:cs typeface="Times New Roman"/>
                        </a:rPr>
                        <a:t>Новоодеське відділення №2</a:t>
                      </a:r>
                      <a:endParaRPr lang="ru-RU" sz="9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53500" marR="5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 CYR"/>
                          <a:ea typeface="Times New Roman"/>
                          <a:cs typeface="Times New Roman"/>
                        </a:rPr>
                        <a:t>Миколаївська обл., м. Нова Одеса, вул..Центральна,33</a:t>
                      </a:r>
                      <a:endParaRPr lang="ru-RU" sz="9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53500" marR="5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 CYR"/>
                          <a:ea typeface="Times New Roman"/>
                          <a:cs typeface="Times New Roman"/>
                        </a:rPr>
                        <a:t>45000</a:t>
                      </a:r>
                      <a:endParaRPr lang="ru-RU" sz="9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53500" marR="5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9997">
                <a:tc>
                  <a:txBody>
                    <a:bodyPr/>
                    <a:lstStyle/>
                    <a:p>
                      <a:pPr marL="342900" lvl="0" indent="-342900" hangingPunct="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uk-UA" sz="10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53500" marR="5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000" dirty="0">
                          <a:latin typeface="Times New Roman CYR"/>
                          <a:ea typeface="Times New Roman"/>
                          <a:cs typeface="Times New Roman"/>
                        </a:rPr>
                        <a:t>«Нова Пошта»</a:t>
                      </a:r>
                      <a:endParaRPr lang="ru-RU" sz="9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000" dirty="0" err="1">
                          <a:latin typeface="Times New Roman CYR"/>
                          <a:ea typeface="Times New Roman"/>
                          <a:cs typeface="Times New Roman"/>
                        </a:rPr>
                        <a:t>П-т</a:t>
                      </a:r>
                      <a:r>
                        <a:rPr lang="uk-UA" sz="1000" dirty="0">
                          <a:latin typeface="Times New Roman CYR"/>
                          <a:ea typeface="Times New Roman"/>
                          <a:cs typeface="Times New Roman"/>
                        </a:rPr>
                        <a:t> 5345 </a:t>
                      </a:r>
                      <a:endParaRPr lang="ru-RU" sz="9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53500" marR="5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 CYR"/>
                          <a:ea typeface="Times New Roman"/>
                          <a:cs typeface="Times New Roman"/>
                        </a:rPr>
                        <a:t>Миколаївська обл., м. Нова Одеса, вул. Кухарєва, 4а</a:t>
                      </a:r>
                      <a:endParaRPr lang="ru-RU" sz="9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53500" marR="5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 CYR"/>
                          <a:ea typeface="Times New Roman"/>
                          <a:cs typeface="Times New Roman"/>
                        </a:rPr>
                        <a:t>12000</a:t>
                      </a:r>
                      <a:endParaRPr lang="ru-RU" sz="9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53500" marR="5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9997">
                <a:tc>
                  <a:txBody>
                    <a:bodyPr/>
                    <a:lstStyle/>
                    <a:p>
                      <a:pPr marL="342900" lvl="0" indent="-342900" hangingPunct="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uk-UA" sz="10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53500" marR="5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 CYR"/>
                          <a:ea typeface="Times New Roman"/>
                          <a:cs typeface="Times New Roman"/>
                        </a:rPr>
                        <a:t>«Нова Пошта»</a:t>
                      </a:r>
                      <a:endParaRPr lang="ru-RU" sz="900">
                        <a:latin typeface="Times New Roman CYR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 CYR"/>
                          <a:ea typeface="Times New Roman"/>
                          <a:cs typeface="Times New Roman"/>
                        </a:rPr>
                        <a:t>Троїцьке відділення№1</a:t>
                      </a:r>
                      <a:endParaRPr lang="ru-RU" sz="9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53500" marR="5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uk-UA" sz="1000" dirty="0">
                          <a:latin typeface="Times New Roman CYR"/>
                          <a:ea typeface="Times New Roman"/>
                          <a:cs typeface="Times New Roman"/>
                        </a:rPr>
                        <a:t>Миколаївська </a:t>
                      </a:r>
                      <a:r>
                        <a:rPr lang="uk-UA" sz="1000" dirty="0" err="1">
                          <a:latin typeface="Times New Roman CYR"/>
                          <a:ea typeface="Times New Roman"/>
                          <a:cs typeface="Times New Roman"/>
                        </a:rPr>
                        <a:t>обл</a:t>
                      </a:r>
                      <a:r>
                        <a:rPr lang="uk-UA" sz="1000" dirty="0">
                          <a:latin typeface="Times New Roman CYR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uk-UA" sz="1000" dirty="0" err="1">
                          <a:latin typeface="Times New Roman CYR"/>
                          <a:ea typeface="Times New Roman"/>
                          <a:cs typeface="Times New Roman"/>
                        </a:rPr>
                        <a:t>с.Троїцьке</a:t>
                      </a:r>
                      <a:endParaRPr lang="ru-RU" sz="9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uk-UA" sz="1000" dirty="0" err="1">
                          <a:latin typeface="Times New Roman CYR"/>
                          <a:ea typeface="Times New Roman"/>
                          <a:cs typeface="Times New Roman"/>
                        </a:rPr>
                        <a:t>вул.Центральна</a:t>
                      </a:r>
                      <a:r>
                        <a:rPr lang="uk-UA" sz="1000" dirty="0">
                          <a:latin typeface="Times New Roman CYR"/>
                          <a:ea typeface="Times New Roman"/>
                          <a:cs typeface="Times New Roman"/>
                        </a:rPr>
                        <a:t>,8</a:t>
                      </a:r>
                      <a:endParaRPr lang="ru-RU" sz="9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53500" marR="5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000" dirty="0">
                          <a:latin typeface="Times New Roman CYR"/>
                          <a:ea typeface="Times New Roman"/>
                          <a:cs typeface="Times New Roman"/>
                        </a:rPr>
                        <a:t>3000</a:t>
                      </a:r>
                      <a:endParaRPr lang="ru-RU" sz="9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53500" marR="5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1000109"/>
          <a:ext cx="7405717" cy="1720584"/>
        </p:xfrm>
        <a:graphic>
          <a:graphicData uri="http://schemas.openxmlformats.org/drawingml/2006/table">
            <a:tbl>
              <a:tblPr/>
              <a:tblGrid>
                <a:gridCol w="159624"/>
                <a:gridCol w="1412012"/>
                <a:gridCol w="4443482"/>
                <a:gridCol w="1390599"/>
              </a:tblGrid>
              <a:tr h="540252">
                <a:tc>
                  <a:txBody>
                    <a:bodyPr/>
                    <a:lstStyle/>
                    <a:p>
                      <a:pPr marL="342900" lvl="0" indent="-342900" algn="just" fontAlgn="auto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12" marR="67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МОД АТ </a:t>
                      </a:r>
                      <a:r>
                        <a:rPr lang="uk-UA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Райффайзен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 банк Аваль»</a:t>
                      </a:r>
                      <a:endParaRPr lang="ru-RU" sz="12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7112" marR="67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Миколаївська обл</a:t>
                      </a:r>
                      <a:r>
                        <a:rPr lang="uk-UA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.,</a:t>
                      </a: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. Нова Одеса, вул. Центральна, 212</a:t>
                      </a:r>
                      <a:endParaRPr lang="ru-RU" sz="12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7112" marR="67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6000</a:t>
                      </a:r>
                      <a:endParaRPr lang="ru-RU" sz="12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7112" marR="67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0252">
                <a:tc>
                  <a:txBody>
                    <a:bodyPr/>
                    <a:lstStyle/>
                    <a:p>
                      <a:pPr marL="342900" lvl="0" indent="-342900" algn="just" fontAlgn="auto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12" marR="67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ПАТ КБ «Приват банк»</a:t>
                      </a:r>
                      <a:endParaRPr lang="ru-RU" sz="12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7112" marR="67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Миколаївська обл</a:t>
                      </a:r>
                      <a:r>
                        <a:rPr lang="uk-UA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.,</a:t>
                      </a: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м. Нова Одеса, вул. Соборна, 30</a:t>
                      </a:r>
                      <a:endParaRPr lang="ru-RU" sz="12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7112" marR="67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10000</a:t>
                      </a:r>
                      <a:endParaRPr lang="ru-RU" sz="12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7112" marR="67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0252">
                <a:tc>
                  <a:txBody>
                    <a:bodyPr/>
                    <a:lstStyle/>
                    <a:p>
                      <a:pPr marL="342900" lvl="0" indent="-342900" algn="just" fontAlgn="auto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12" marR="67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ТВБВ 10014/089 м. Нова Одеса</a:t>
                      </a:r>
                      <a:endParaRPr lang="ru-RU" sz="12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7112" marR="67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Миколаївська обл</a:t>
                      </a:r>
                      <a:r>
                        <a:rPr lang="uk-UA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.,</a:t>
                      </a: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м. Нова Одеса, вул. Центральна, 233а</a:t>
                      </a:r>
                      <a:endParaRPr lang="ru-RU" sz="12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7112" marR="67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7000</a:t>
                      </a:r>
                      <a:endParaRPr lang="ru-RU" sz="12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7112" marR="67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714876" y="0"/>
          <a:ext cx="4286281" cy="4556760"/>
        </p:xfrm>
        <a:graphic>
          <a:graphicData uri="http://schemas.openxmlformats.org/drawingml/2006/table">
            <a:tbl>
              <a:tblPr/>
              <a:tblGrid>
                <a:gridCol w="304250"/>
                <a:gridCol w="2144004"/>
                <a:gridCol w="1838027"/>
              </a:tblGrid>
              <a:tr h="31378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300" b="1" dirty="0">
                          <a:latin typeface="Times New Roman CYR"/>
                          <a:ea typeface="Times New Roman"/>
                          <a:cs typeface="Times New Roman"/>
                        </a:rPr>
                        <a:t>№ з/п</a:t>
                      </a:r>
                      <a:endParaRPr lang="ru-RU" sz="12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300" b="1">
                          <a:latin typeface="Times New Roman CYR"/>
                          <a:ea typeface="Times New Roman"/>
                          <a:cs typeface="Times New Roman"/>
                        </a:rPr>
                        <a:t>Назва АЗС</a:t>
                      </a:r>
                      <a:endParaRPr lang="ru-RU" sz="12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6381" marR="66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300" b="1">
                          <a:latin typeface="Times New Roman CYR"/>
                          <a:ea typeface="Times New Roman"/>
                          <a:cs typeface="Times New Roman"/>
                        </a:rPr>
                        <a:t>Адреса</a:t>
                      </a:r>
                      <a:endParaRPr lang="ru-RU" sz="12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6381" marR="66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1378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 CYR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 CYR"/>
                          <a:ea typeface="Times New Roman"/>
                          <a:cs typeface="Times New Roman"/>
                        </a:rPr>
                        <a:t>ТОВ «Кворум - нафта»</a:t>
                      </a:r>
                      <a:endParaRPr lang="ru-RU" sz="12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 CYR"/>
                          <a:ea typeface="Times New Roman"/>
                          <a:cs typeface="Times New Roman"/>
                        </a:rPr>
                        <a:t>м. Нова Одеса, вул. Центральна, 1а</a:t>
                      </a:r>
                      <a:endParaRPr lang="ru-RU" sz="12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378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 CYR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 CYR"/>
                          <a:ea typeface="Times New Roman"/>
                          <a:cs typeface="Times New Roman"/>
                        </a:rPr>
                        <a:t>ТОВ «Капітал Юг»</a:t>
                      </a:r>
                      <a:endParaRPr lang="ru-RU" sz="12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 CYR"/>
                          <a:ea typeface="Times New Roman"/>
                          <a:cs typeface="Times New Roman"/>
                        </a:rPr>
                        <a:t>м. Нова Одеса, вул.Джерельна,1</a:t>
                      </a:r>
                      <a:endParaRPr lang="ru-RU" sz="12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378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 CYR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 CYR"/>
                          <a:ea typeface="Times New Roman"/>
                          <a:cs typeface="Times New Roman"/>
                        </a:rPr>
                        <a:t>ТОВ «ОККО»</a:t>
                      </a:r>
                      <a:endParaRPr lang="ru-RU" sz="12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 CYR"/>
                          <a:ea typeface="Times New Roman"/>
                          <a:cs typeface="Times New Roman"/>
                        </a:rPr>
                        <a:t>м. Нова Одеса, вул. Центральна,4а</a:t>
                      </a:r>
                      <a:endParaRPr lang="ru-RU" sz="12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378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 CYR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 CYR"/>
                          <a:ea typeface="Times New Roman"/>
                          <a:cs typeface="Times New Roman"/>
                        </a:rPr>
                        <a:t>ТОВ «Вест ойл груп»</a:t>
                      </a:r>
                      <a:endParaRPr lang="ru-RU" sz="12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 CYR"/>
                          <a:ea typeface="Times New Roman"/>
                          <a:cs typeface="Times New Roman"/>
                        </a:rPr>
                        <a:t>м. Нова Одеса, вул. Центральна,50</a:t>
                      </a:r>
                      <a:endParaRPr lang="ru-RU" sz="12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378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 CYR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 CYR"/>
                          <a:ea typeface="Times New Roman"/>
                          <a:cs typeface="Times New Roman"/>
                        </a:rPr>
                        <a:t>ТОВ «Бруком»</a:t>
                      </a:r>
                      <a:endParaRPr lang="ru-RU" sz="12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 CYR"/>
                          <a:ea typeface="Times New Roman"/>
                          <a:cs typeface="Times New Roman"/>
                        </a:rPr>
                        <a:t>м. Нова Одеса, вул. Центральна, 1а</a:t>
                      </a:r>
                      <a:endParaRPr lang="ru-RU" sz="12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378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 CYR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 CYR"/>
                          <a:ea typeface="Times New Roman"/>
                          <a:cs typeface="Times New Roman"/>
                        </a:rPr>
                        <a:t>ПІІ «Амік Україна»</a:t>
                      </a:r>
                      <a:endParaRPr lang="ru-RU" sz="12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 CYR"/>
                          <a:ea typeface="Times New Roman"/>
                          <a:cs typeface="Times New Roman"/>
                        </a:rPr>
                        <a:t>м. Нова Одеса, Київське шоссе,1</a:t>
                      </a:r>
                      <a:endParaRPr lang="ru-RU" sz="12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378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 CYR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 CYR"/>
                          <a:ea typeface="Times New Roman"/>
                          <a:cs typeface="Times New Roman"/>
                        </a:rPr>
                        <a:t>ДП Укравтогаз НАК «Нафтогаз України»</a:t>
                      </a:r>
                      <a:endParaRPr lang="ru-RU" sz="12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 CYR"/>
                          <a:ea typeface="Times New Roman"/>
                          <a:cs typeface="Times New Roman"/>
                        </a:rPr>
                        <a:t>м. Нова Одеса, вул. Бузька,44</a:t>
                      </a:r>
                      <a:endParaRPr lang="ru-RU" sz="12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378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 CYR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 CYR"/>
                          <a:ea typeface="Times New Roman"/>
                          <a:cs typeface="Times New Roman"/>
                        </a:rPr>
                        <a:t>ТОВ «Марка Південь»</a:t>
                      </a:r>
                      <a:endParaRPr lang="ru-RU" sz="12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 CYR"/>
                          <a:ea typeface="Times New Roman"/>
                          <a:cs typeface="Times New Roman"/>
                        </a:rPr>
                        <a:t>м. Нова Одеса, вул. Іпатенка,32а</a:t>
                      </a:r>
                      <a:endParaRPr lang="ru-RU" sz="12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378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 CYR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 CYR"/>
                          <a:ea typeface="Times New Roman"/>
                          <a:cs typeface="Times New Roman"/>
                        </a:rPr>
                        <a:t>ПП «Статус»</a:t>
                      </a:r>
                      <a:endParaRPr lang="ru-RU" sz="12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 CYR"/>
                          <a:ea typeface="Times New Roman"/>
                          <a:cs typeface="Times New Roman"/>
                        </a:rPr>
                        <a:t>с. Михайлівка, вул. Хомченко, 93</a:t>
                      </a:r>
                      <a:endParaRPr lang="ru-RU" sz="12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891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 CYR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 CYR"/>
                          <a:ea typeface="Times New Roman"/>
                          <a:cs typeface="Times New Roman"/>
                        </a:rPr>
                        <a:t>ТОВ «ТД САН ОЙЛ»</a:t>
                      </a:r>
                      <a:endParaRPr lang="ru-RU" sz="12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 CYR"/>
                          <a:ea typeface="Times New Roman"/>
                          <a:cs typeface="Times New Roman"/>
                        </a:rPr>
                        <a:t>с. Троїцьке, вул. Космонавтів 40</a:t>
                      </a:r>
                      <a:endParaRPr lang="ru-RU" sz="12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462774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Банківська інфраструктура та поштові відділення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у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Новоодеській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 міській громаді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 CYR"/>
                <a:ea typeface="Times New Roman" pitchFamily="18" charset="0"/>
                <a:cs typeface="Aharoni" pitchFamily="2" charset="-79"/>
              </a:rPr>
              <a:t>АВТОЗАПРАВНІ  СТАНЦІЇ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857760"/>
            <a:ext cx="3643338" cy="168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одержимое 10"/>
          <p:cNvSpPr>
            <a:spLocks noGrp="1"/>
          </p:cNvSpPr>
          <p:nvPr>
            <p:ph sz="quarter" idx="13"/>
          </p:nvPr>
        </p:nvSpPr>
        <p:spPr>
          <a:xfrm>
            <a:off x="5000628" y="4143380"/>
            <a:ext cx="2543172" cy="6286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дминистратор\Documents\ф спогад джур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4071942"/>
            <a:ext cx="4693060" cy="2635263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14810" y="785794"/>
          <a:ext cx="4929190" cy="3220901"/>
        </p:xfrm>
        <a:graphic>
          <a:graphicData uri="http://schemas.openxmlformats.org/drawingml/2006/table">
            <a:tbl>
              <a:tblPr/>
              <a:tblGrid>
                <a:gridCol w="408718"/>
                <a:gridCol w="1020042"/>
                <a:gridCol w="2597901"/>
                <a:gridCol w="902529"/>
              </a:tblGrid>
              <a:tr h="46657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2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Times New Roman"/>
                          <a:cs typeface="Times New Roman"/>
                        </a:rPr>
                        <a:t>ТОВ«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АТБ-ІНВЕСТ</a:t>
                      </a:r>
                      <a:r>
                        <a:rPr lang="uk-UA" sz="1000">
                          <a:latin typeface="Times New Roman"/>
                          <a:ea typeface="Times New Roman"/>
                          <a:cs typeface="Times New Roman"/>
                        </a:rPr>
                        <a:t>» (супермаркет)</a:t>
                      </a:r>
                      <a:endParaRPr lang="ru-RU" sz="10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uk-UA" sz="1000" dirty="0">
                          <a:latin typeface="Times New Roman"/>
                          <a:ea typeface="Times New Roman"/>
                          <a:cs typeface="Times New Roman"/>
                        </a:rPr>
                        <a:t>56602, Миколаївська область,</a:t>
                      </a:r>
                      <a:endParaRPr lang="ru-RU" sz="10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uk-UA" sz="1000" dirty="0">
                          <a:latin typeface="Times New Roman"/>
                          <a:ea typeface="Times New Roman"/>
                          <a:cs typeface="Times New Roman"/>
                        </a:rPr>
                        <a:t> м. Нова Одеса, вул. </a:t>
                      </a:r>
                      <a:r>
                        <a:rPr lang="uk-UA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Кухарєва</a:t>
                      </a:r>
                      <a:r>
                        <a:rPr lang="uk-UA" sz="1000" dirty="0">
                          <a:latin typeface="Times New Roman"/>
                          <a:ea typeface="Times New Roman"/>
                          <a:cs typeface="Times New Roman"/>
                        </a:rPr>
                        <a:t>, буд. 4-а</a:t>
                      </a:r>
                      <a:endParaRPr lang="ru-RU" sz="10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Times New Roman"/>
                          <a:cs typeface="Times New Roman"/>
                        </a:rPr>
                        <a:t>40000</a:t>
                      </a:r>
                      <a:endParaRPr lang="ru-RU" sz="12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3221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9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dirty="0">
                          <a:latin typeface="Times New Roman"/>
                          <a:ea typeface="Times New Roman"/>
                          <a:cs typeface="Times New Roman"/>
                        </a:rPr>
                        <a:t> «</a:t>
                      </a:r>
                      <a:r>
                        <a:rPr lang="uk-UA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БУДМ</a:t>
                      </a:r>
                      <a:r>
                        <a:rPr lang="uk-UA" sz="1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543</a:t>
                      </a:r>
                      <a:endParaRPr lang="ru-RU" sz="900" dirty="0" smtClean="0">
                        <a:latin typeface="Times New Roman CYR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АРКЕТ </a:t>
                      </a:r>
                      <a:r>
                        <a:rPr lang="uk-UA" sz="1000" dirty="0">
                          <a:latin typeface="Times New Roman"/>
                          <a:ea typeface="Times New Roman"/>
                          <a:cs typeface="Times New Roman"/>
                        </a:rPr>
                        <a:t>ЛЮКС»</a:t>
                      </a:r>
                      <a:endParaRPr lang="ru-RU" sz="10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uk-UA" sz="1000" dirty="0">
                          <a:latin typeface="Times New Roman"/>
                          <a:ea typeface="Times New Roman"/>
                          <a:cs typeface="Times New Roman"/>
                        </a:rPr>
                        <a:t>56601, Миколаївська область,</a:t>
                      </a:r>
                      <a:endParaRPr lang="ru-RU" sz="10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uk-UA" sz="1000" dirty="0">
                          <a:latin typeface="Times New Roman"/>
                          <a:ea typeface="Times New Roman"/>
                          <a:cs typeface="Times New Roman"/>
                        </a:rPr>
                        <a:t> м. Нова Одеса, </a:t>
                      </a:r>
                      <a:endParaRPr lang="ru-RU" sz="10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uk-UA" sz="1000" dirty="0">
                          <a:latin typeface="Times New Roman"/>
                          <a:ea typeface="Times New Roman"/>
                          <a:cs typeface="Times New Roman"/>
                        </a:rPr>
                        <a:t>вул. Комарова,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380 (96) 803-55-17</a:t>
                      </a:r>
                      <a:endParaRPr lang="ru-RU" sz="10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Times New Roman"/>
                          <a:cs typeface="Times New Roman"/>
                        </a:rPr>
                        <a:t>12000</a:t>
                      </a:r>
                      <a:endParaRPr lang="ru-RU" sz="12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57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900" dirty="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9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МЕТАЛОБАЗА</a:t>
                      </a:r>
                      <a:endParaRPr lang="ru-RU" sz="9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uk-UA" sz="1000" dirty="0">
                          <a:latin typeface="Times New Roman"/>
                          <a:ea typeface="Times New Roman"/>
                          <a:cs typeface="Times New Roman"/>
                        </a:rPr>
                        <a:t>56602, Миколаївська область,</a:t>
                      </a:r>
                      <a:endParaRPr lang="ru-RU" sz="10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uk-UA" sz="1000" dirty="0">
                          <a:latin typeface="Times New Roman"/>
                          <a:ea typeface="Times New Roman"/>
                          <a:cs typeface="Times New Roman"/>
                        </a:rPr>
                        <a:t> м. Нова Одеса, </a:t>
                      </a:r>
                      <a:endParaRPr lang="ru-RU" sz="10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uk-UA" sz="1000" dirty="0">
                          <a:latin typeface="Times New Roman"/>
                          <a:ea typeface="Times New Roman"/>
                          <a:cs typeface="Times New Roman"/>
                        </a:rPr>
                        <a:t>вул. Центральна, буд. 172, </a:t>
                      </a:r>
                      <a:endParaRPr lang="ru-RU" sz="10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Times New Roman"/>
                          <a:cs typeface="Times New Roman"/>
                        </a:rPr>
                        <a:t>1800</a:t>
                      </a:r>
                      <a:endParaRPr lang="ru-RU" sz="12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8607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9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 МАГАЗИН «МЕБЛІ»</a:t>
                      </a:r>
                      <a:endParaRPr lang="ru-RU" sz="9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uk-UA" sz="1000" dirty="0">
                          <a:latin typeface="Times New Roman"/>
                          <a:ea typeface="Times New Roman"/>
                          <a:cs typeface="Times New Roman"/>
                        </a:rPr>
                        <a:t>56602, Миколаївська обл., м. Нова Одеса, вул. </a:t>
                      </a:r>
                      <a:r>
                        <a:rPr lang="uk-UA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Кухарєва</a:t>
                      </a:r>
                      <a:r>
                        <a:rPr lang="uk-UA" sz="1000" dirty="0">
                          <a:latin typeface="Times New Roman"/>
                          <a:ea typeface="Times New Roman"/>
                          <a:cs typeface="Times New Roman"/>
                        </a:rPr>
                        <a:t>, 6</a:t>
                      </a:r>
                      <a:endParaRPr lang="ru-RU" sz="10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Times New Roman"/>
                          <a:cs typeface="Times New Roman"/>
                        </a:rPr>
                        <a:t>2000</a:t>
                      </a:r>
                      <a:endParaRPr lang="ru-RU" sz="12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57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9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uk-UA" sz="900" dirty="0">
                          <a:latin typeface="Times New Roman"/>
                          <a:ea typeface="Times New Roman"/>
                          <a:cs typeface="Times New Roman"/>
                        </a:rPr>
                        <a:t> МАГАЗИН </a:t>
                      </a: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«»</a:t>
                      </a:r>
                      <a:endParaRPr lang="ru-RU" sz="9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uk-UA" sz="1000" dirty="0">
                          <a:latin typeface="Times New Roman"/>
                          <a:ea typeface="Times New Roman"/>
                          <a:cs typeface="Times New Roman"/>
                        </a:rPr>
                        <a:t>56602, Миколаївська область,</a:t>
                      </a:r>
                      <a:endParaRPr lang="ru-RU" sz="10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uk-UA" sz="1000" dirty="0">
                          <a:latin typeface="Times New Roman"/>
                          <a:ea typeface="Times New Roman"/>
                          <a:cs typeface="Times New Roman"/>
                        </a:rPr>
                        <a:t> м. Нова Одеса, вул. Центральна</a:t>
                      </a:r>
                      <a:endParaRPr lang="ru-RU" sz="10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"/>
                          <a:ea typeface="Times New Roman"/>
                          <a:cs typeface="Times New Roman"/>
                        </a:rPr>
                        <a:t>2200</a:t>
                      </a:r>
                      <a:endParaRPr lang="ru-RU" sz="12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57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9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uk-UA" sz="900" dirty="0">
                          <a:latin typeface="Times New Roman"/>
                          <a:ea typeface="Times New Roman"/>
                          <a:cs typeface="Times New Roman"/>
                        </a:rPr>
                        <a:t>Магазин «ВСЕ ДЛЯ ДОМУ»</a:t>
                      </a:r>
                      <a:endParaRPr lang="ru-RU" sz="9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uk-UA" sz="1000" dirty="0">
                          <a:latin typeface="Times New Roman"/>
                          <a:ea typeface="Times New Roman"/>
                          <a:cs typeface="Times New Roman"/>
                        </a:rPr>
                        <a:t>56602, Миколаївська область,</a:t>
                      </a:r>
                      <a:endParaRPr lang="ru-RU" sz="10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uk-UA" sz="1000" dirty="0">
                          <a:latin typeface="Times New Roman"/>
                          <a:ea typeface="Times New Roman"/>
                          <a:cs typeface="Times New Roman"/>
                        </a:rPr>
                        <a:t> м. Нова Одеса, вул. Центральна</a:t>
                      </a:r>
                      <a:endParaRPr lang="ru-RU" sz="10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"/>
                          <a:ea typeface="Times New Roman"/>
                          <a:cs typeface="Times New Roman"/>
                        </a:rPr>
                        <a:t>8600</a:t>
                      </a:r>
                      <a:endParaRPr lang="ru-RU" sz="12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57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9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9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uk-UA" sz="900" dirty="0">
                          <a:latin typeface="Times New Roman"/>
                          <a:ea typeface="Times New Roman"/>
                          <a:cs typeface="Times New Roman"/>
                        </a:rPr>
                        <a:t>Магазин «Планета»</a:t>
                      </a:r>
                      <a:endParaRPr lang="ru-RU" sz="9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uk-UA" sz="1000" dirty="0">
                          <a:latin typeface="Times New Roman"/>
                          <a:ea typeface="Times New Roman"/>
                          <a:cs typeface="Times New Roman"/>
                        </a:rPr>
                        <a:t>56602, Миколаївська область,</a:t>
                      </a:r>
                      <a:endParaRPr lang="ru-RU" sz="10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uk-UA" sz="1000" dirty="0">
                          <a:latin typeface="Times New Roman"/>
                          <a:ea typeface="Times New Roman"/>
                          <a:cs typeface="Times New Roman"/>
                        </a:rPr>
                        <a:t> м. Нова Одеса, вул. Центральна</a:t>
                      </a:r>
                      <a:endParaRPr lang="ru-RU" sz="10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"/>
                          <a:ea typeface="Times New Roman"/>
                          <a:cs typeface="Times New Roman"/>
                        </a:rPr>
                        <a:t>3200</a:t>
                      </a:r>
                      <a:endParaRPr lang="ru-RU" sz="12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3" y="1287399"/>
          <a:ext cx="3907161" cy="4464200"/>
        </p:xfrm>
        <a:graphic>
          <a:graphicData uri="http://schemas.openxmlformats.org/drawingml/2006/table">
            <a:tbl>
              <a:tblPr/>
              <a:tblGrid>
                <a:gridCol w="266500"/>
                <a:gridCol w="1666807"/>
                <a:gridCol w="739751"/>
                <a:gridCol w="327337"/>
                <a:gridCol w="906766"/>
              </a:tblGrid>
              <a:tr h="355651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endParaRPr lang="ru-RU" sz="6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3366" marR="33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 CYR"/>
                          <a:ea typeface="Times New Roman"/>
                          <a:cs typeface="Times New Roman"/>
                        </a:rPr>
                        <a:t>НАЗВА ЗАКЛАДУ</a:t>
                      </a:r>
                      <a:endParaRPr lang="ru-RU" sz="6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3366" marR="33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600" dirty="0" err="1" smtClean="0">
                          <a:latin typeface="Times New Roman CYR"/>
                          <a:ea typeface="Times New Roman"/>
                          <a:cs typeface="Times New Roman"/>
                        </a:rPr>
                        <a:t>Рік</a:t>
                      </a:r>
                      <a:r>
                        <a:rPr lang="ru-RU" sz="600" dirty="0" smtClean="0"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600" dirty="0" err="1" smtClean="0">
                          <a:latin typeface="Times New Roman CYR"/>
                          <a:ea typeface="Times New Roman"/>
                          <a:cs typeface="Times New Roman"/>
                        </a:rPr>
                        <a:t>заснування</a:t>
                      </a:r>
                      <a:endParaRPr lang="ru-RU" sz="6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3366" marR="33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 CYR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6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3366" marR="33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 CYR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6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3366" marR="33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51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uk-UA" sz="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6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3366" marR="33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uk-UA" sz="700" b="0" dirty="0" err="1">
                          <a:latin typeface="Times New Roman CYR"/>
                          <a:ea typeface="Times New Roman"/>
                          <a:cs typeface="Times New Roman"/>
                        </a:rPr>
                        <a:t>Новоодеський</a:t>
                      </a:r>
                      <a:r>
                        <a:rPr lang="uk-UA" sz="700" b="0" dirty="0">
                          <a:latin typeface="Times New Roman CYR"/>
                          <a:ea typeface="Times New Roman"/>
                          <a:cs typeface="Times New Roman"/>
                        </a:rPr>
                        <a:t> ліцей №1 Новоодеської міської ради Миколаївської області</a:t>
                      </a:r>
                      <a:endParaRPr lang="ru-RU" sz="6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3366" marR="33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1965</a:t>
                      </a:r>
                      <a:endParaRPr lang="ru-RU" sz="6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3366" marR="33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560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3366" marR="33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388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3366" marR="33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uk-UA" sz="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3366" marR="33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uk-UA" sz="700" b="0">
                          <a:latin typeface="Times New Roman CYR"/>
                          <a:ea typeface="Times New Roman"/>
                          <a:cs typeface="Times New Roman"/>
                        </a:rPr>
                        <a:t>Новоодеський ліцей №2 Новоодеської міської ради Миколаївської області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3366" marR="33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1936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3366" marR="33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750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3366" marR="33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509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3366" marR="33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uk-UA" sz="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3366" marR="33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uk-UA" sz="700" b="0">
                          <a:latin typeface="Times New Roman CYR"/>
                          <a:ea typeface="Times New Roman"/>
                          <a:cs typeface="Times New Roman"/>
                        </a:rPr>
                        <a:t>Новоодеський ліцей №3 Новоодеської міської ради Миколаївської області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3366" marR="33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1968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3366" marR="33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560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3366" marR="33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419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3366" marR="33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uk-UA" sz="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3366" marR="33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uk-UA" sz="700" b="0" dirty="0" err="1">
                          <a:latin typeface="Times New Roman CYR"/>
                          <a:ea typeface="Times New Roman"/>
                          <a:cs typeface="Times New Roman"/>
                        </a:rPr>
                        <a:t>Новоодеський</a:t>
                      </a:r>
                      <a:r>
                        <a:rPr lang="uk-UA" sz="700" b="0" dirty="0">
                          <a:latin typeface="Times New Roman CYR"/>
                          <a:ea typeface="Times New Roman"/>
                          <a:cs typeface="Times New Roman"/>
                        </a:rPr>
                        <a:t> ліцей №4 </a:t>
                      </a:r>
                      <a:r>
                        <a:rPr lang="uk-UA" sz="700" b="0" dirty="0" err="1">
                          <a:latin typeface="Times New Roman CYR"/>
                          <a:ea typeface="Times New Roman"/>
                          <a:cs typeface="Times New Roman"/>
                        </a:rPr>
                        <a:t>Новоодеської</a:t>
                      </a:r>
                      <a:r>
                        <a:rPr lang="uk-UA" sz="700" b="0" dirty="0">
                          <a:latin typeface="Times New Roman CYR"/>
                          <a:ea typeface="Times New Roman"/>
                          <a:cs typeface="Times New Roman"/>
                        </a:rPr>
                        <a:t> міської ради Миколаївської області</a:t>
                      </a:r>
                      <a:endParaRPr lang="ru-RU" sz="6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3366" marR="33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2000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3366" marR="33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360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3366" marR="33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246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3366" marR="33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341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uk-UA" sz="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3366" marR="33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uk-UA" sz="700" b="0">
                          <a:latin typeface="Times New Roman CYR"/>
                          <a:ea typeface="Times New Roman"/>
                          <a:cs typeface="Times New Roman"/>
                        </a:rPr>
                        <a:t>Озерненська гімназія Новоодеської міської ради Миколаївської області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3366" marR="33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1970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3366" marR="33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218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3366" marR="33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62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+ 17 дітей дошкільного підрозділу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3366" marR="33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256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uk-UA" sz="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3366" marR="33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Димівська початкова школа </a:t>
                      </a:r>
                      <a:r>
                        <a:rPr lang="uk-UA" sz="700" b="0">
                          <a:latin typeface="Times New Roman"/>
                          <a:ea typeface="Times New Roman"/>
                          <a:cs typeface="Times New Roman"/>
                        </a:rPr>
                        <a:t> Новоодеської міської ради Миколаївської області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3366" marR="33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1971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3366" marR="33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198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3366" marR="33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6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3366" marR="33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11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uk-UA" sz="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3366" marR="33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Дільнична </a:t>
                      </a:r>
                      <a:r>
                        <a:rPr lang="uk-UA" sz="700" b="0">
                          <a:latin typeface="Times New Roman"/>
                          <a:ea typeface="Times New Roman"/>
                          <a:cs typeface="Times New Roman"/>
                        </a:rPr>
                        <a:t> гімназія Новоодеської міської ради Миколаївської області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3366" marR="33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1958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3366" marR="33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98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3366" marR="33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41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3366" marR="33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uk-UA" sz="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3366" marR="33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Новосафронівська  початкова школа </a:t>
                      </a:r>
                      <a:r>
                        <a:rPr lang="uk-UA" sz="700" b="0">
                          <a:latin typeface="Times New Roman"/>
                          <a:ea typeface="Times New Roman"/>
                          <a:cs typeface="Times New Roman"/>
                        </a:rPr>
                        <a:t> Новоодеської міської ради Миколаївської області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3366" marR="33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1973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3366" marR="33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198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3366" marR="33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6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3366" marR="33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256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uk-UA" sz="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3366" marR="33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Підлісненська </a:t>
                      </a:r>
                      <a:r>
                        <a:rPr lang="uk-UA" sz="700" b="0">
                          <a:latin typeface="Times New Roman"/>
                          <a:ea typeface="Times New Roman"/>
                          <a:cs typeface="Times New Roman"/>
                        </a:rPr>
                        <a:t> гімназія Новоодеської міської ради Миколаївської області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3366" marR="33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1970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3366" marR="33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360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3366" marR="33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113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3366" marR="33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256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uk-UA" sz="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3366" marR="33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Троїцька</a:t>
                      </a:r>
                      <a:r>
                        <a:rPr lang="uk-UA" sz="700" b="0">
                          <a:latin typeface="Times New Roman"/>
                          <a:ea typeface="Times New Roman"/>
                          <a:cs typeface="Times New Roman"/>
                        </a:rPr>
                        <a:t> гімназія Новоодеської міської ради Миколаївської області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3366" marR="33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1967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3366" marR="33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240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3366" marR="33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112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3366" marR="33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618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uk-UA" sz="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3366" marR="33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Криворізька </a:t>
                      </a:r>
                      <a:r>
                        <a:rPr lang="uk-UA" sz="700" b="0">
                          <a:latin typeface="Times New Roman"/>
                          <a:ea typeface="Times New Roman"/>
                          <a:cs typeface="Times New Roman"/>
                        </a:rPr>
                        <a:t> гімназія Новоодеської міської ради Миколаївської області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3366" marR="33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66" marR="33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endParaRPr lang="uk-UA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366" marR="33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endParaRPr lang="uk-UA" sz="7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366" marR="33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4" y="428605"/>
          <a:ext cx="3857651" cy="640080"/>
        </p:xfrm>
        <a:graphic>
          <a:graphicData uri="http://schemas.openxmlformats.org/drawingml/2006/table">
            <a:tbl>
              <a:tblPr/>
              <a:tblGrid>
                <a:gridCol w="168812"/>
                <a:gridCol w="1803002"/>
                <a:gridCol w="591246"/>
                <a:gridCol w="483486"/>
                <a:gridCol w="811105"/>
              </a:tblGrid>
              <a:tr h="500065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Новоодеський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 професійний аграрний ліцей</a:t>
                      </a:r>
                      <a:endParaRPr lang="ru-RU" sz="12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196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640</a:t>
                      </a:r>
                      <a:endParaRPr lang="ru-RU" sz="12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543</a:t>
                      </a:r>
                      <a:endParaRPr lang="ru-RU" sz="12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42862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0" y="142852"/>
            <a:ext cx="44291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uk-UA" sz="1400" b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  <a:ea typeface="Tahoma" pitchFamily="34" charset="0"/>
                <a:cs typeface="Arial" pitchFamily="34" charset="0"/>
              </a:rPr>
              <a:t>ОСВІТНІ ЗАКЛАДИ ГРОМАДИ 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.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3071244" flipV="1">
            <a:off x="5690105" y="315635"/>
            <a:ext cx="1134250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ТОРГІВЛЯ </a:t>
            </a:r>
            <a:endParaRPr lang="ru-RU" sz="1400" dirty="0">
              <a:latin typeface="Times New Roman CYR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sz="quarter" idx="13"/>
          </p:nvPr>
        </p:nvGraphicFramePr>
        <p:xfrm>
          <a:off x="285721" y="4688228"/>
          <a:ext cx="3929089" cy="2026920"/>
        </p:xfrm>
        <a:graphic>
          <a:graphicData uri="http://schemas.openxmlformats.org/drawingml/2006/table">
            <a:tbl>
              <a:tblPr/>
              <a:tblGrid>
                <a:gridCol w="215193"/>
                <a:gridCol w="912758"/>
                <a:gridCol w="908325"/>
                <a:gridCol w="628251"/>
                <a:gridCol w="614148"/>
                <a:gridCol w="650414"/>
              </a:tblGrid>
              <a:tr h="478612">
                <a:tc>
                  <a:txBody>
                    <a:bodyPr/>
                    <a:lstStyle/>
                    <a:p>
                      <a:pPr marL="342900" lvl="0" indent="-342900" fontAlgn="auto" hangingPunct="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uk-UA" sz="7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86" marR="43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Комунальна організація Новоодеська міська дитячо-юнацька спортивна школа ЄДРПОУ </a:t>
                      </a:r>
                      <a:r>
                        <a:rPr lang="ru-RU" sz="700">
                          <a:latin typeface="Arial"/>
                          <a:ea typeface="Times New Roman"/>
                          <a:cs typeface="Times New Roman"/>
                        </a:rPr>
                        <a:t>36514352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3086" marR="43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56601, </a:t>
                      </a:r>
                      <a:endParaRPr lang="ru-RU" sz="8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700" dirty="0" err="1">
                          <a:latin typeface="Times New Roman"/>
                          <a:ea typeface="Times New Roman"/>
                          <a:cs typeface="Times New Roman"/>
                        </a:rPr>
                        <a:t>Миколаївська</a:t>
                      </a: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 обл., </a:t>
                      </a:r>
                      <a:endParaRPr lang="ru-RU" sz="8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700" dirty="0" err="1">
                          <a:latin typeface="Times New Roman"/>
                          <a:ea typeface="Times New Roman"/>
                          <a:cs typeface="Times New Roman"/>
                        </a:rPr>
                        <a:t>місто</a:t>
                      </a: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 Нова Одеса, </a:t>
                      </a:r>
                      <a:r>
                        <a:rPr lang="uk-UA" sz="700" dirty="0">
                          <a:latin typeface="Times New Roman"/>
                          <a:ea typeface="Times New Roman"/>
                          <a:cs typeface="Times New Roman"/>
                        </a:rPr>
                        <a:t>вул. Малиновського,</a:t>
                      </a: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700" dirty="0" err="1">
                          <a:latin typeface="Times New Roman"/>
                          <a:ea typeface="Times New Roman"/>
                          <a:cs typeface="Times New Roman"/>
                        </a:rPr>
                        <a:t>буд</a:t>
                      </a:r>
                      <a:r>
                        <a:rPr lang="uk-UA" sz="7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 17</a:t>
                      </a:r>
                      <a:endParaRPr lang="ru-RU" sz="8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3086" marR="43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Данелюк Олег Андрійович 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Тел.</a:t>
                      </a:r>
                      <a:r>
                        <a:rPr lang="ru-RU" sz="700" u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/>
                      </a:r>
                      <a:br>
                        <a:rPr lang="ru-RU" sz="700" u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</a:br>
                      <a:r>
                        <a:rPr lang="ru-RU" sz="7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80688224768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3086" marR="43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700" dirty="0" smtClean="0">
                          <a:latin typeface="Times New Roman"/>
                          <a:ea typeface="Times New Roman"/>
                          <a:cs typeface="Times New Roman"/>
                        </a:rPr>
                        <a:t>115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7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Секціі</a:t>
                      </a:r>
                      <a:r>
                        <a:rPr lang="uk-UA" sz="7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8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3086" marR="430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футбол  волейбол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легка атлетика гирьовий спорт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3086" marR="430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8149">
                <a:tc>
                  <a:txBody>
                    <a:bodyPr/>
                    <a:lstStyle/>
                    <a:p>
                      <a:pPr marL="342900" lvl="0" indent="-342900" fontAlgn="auto" hangingPunct="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uk-UA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86" marR="43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700" dirty="0">
                          <a:latin typeface="Times New Roman"/>
                          <a:ea typeface="Palatino Linotype"/>
                          <a:cs typeface="Times New Roman"/>
                        </a:rPr>
                        <a:t>Комунальна організація "</a:t>
                      </a:r>
                      <a:r>
                        <a:rPr lang="uk-UA" sz="700" dirty="0" err="1">
                          <a:latin typeface="Times New Roman"/>
                          <a:ea typeface="Palatino Linotype"/>
                          <a:cs typeface="Times New Roman"/>
                        </a:rPr>
                        <a:t>Новоодеський</a:t>
                      </a:r>
                      <a:r>
                        <a:rPr lang="uk-UA" sz="700" dirty="0">
                          <a:latin typeface="Times New Roman"/>
                          <a:ea typeface="Palatino Linotype"/>
                          <a:cs typeface="Times New Roman"/>
                        </a:rPr>
                        <a:t> фізкультурно-оздоровчий Центр «КОЛОС»" Новоодеської міської ради.</a:t>
                      </a:r>
                      <a:endParaRPr lang="ru-RU" sz="700" dirty="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43086" marR="43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700" dirty="0">
                          <a:latin typeface="Times New Roman"/>
                          <a:ea typeface="Palatino Linotype"/>
                          <a:cs typeface="Times New Roman"/>
                        </a:rPr>
                        <a:t>56602, Миколаївська обл.,  м. Нова Одеса, </a:t>
                      </a:r>
                      <a:endParaRPr lang="ru-RU" sz="700" dirty="0">
                        <a:latin typeface="Palatino Linotype"/>
                        <a:ea typeface="Palatino Linotyp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700" dirty="0">
                          <a:latin typeface="Times New Roman"/>
                          <a:ea typeface="Palatino Linotype"/>
                          <a:cs typeface="Times New Roman"/>
                        </a:rPr>
                        <a:t>вул. </a:t>
                      </a:r>
                      <a:r>
                        <a:rPr lang="uk-UA" sz="700" dirty="0" err="1">
                          <a:latin typeface="Times New Roman"/>
                          <a:ea typeface="Palatino Linotype"/>
                          <a:cs typeface="Times New Roman"/>
                        </a:rPr>
                        <a:t>Кухарєва</a:t>
                      </a:r>
                      <a:r>
                        <a:rPr lang="uk-UA" sz="700" dirty="0">
                          <a:latin typeface="Times New Roman"/>
                          <a:ea typeface="Palatino Linotype"/>
                          <a:cs typeface="Times New Roman"/>
                        </a:rPr>
                        <a:t>, </a:t>
                      </a:r>
                      <a:endParaRPr lang="ru-RU" sz="700" dirty="0">
                        <a:latin typeface="Palatino Linotype"/>
                        <a:ea typeface="Palatino Linotyp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700" dirty="0">
                          <a:latin typeface="Times New Roman"/>
                          <a:ea typeface="Palatino Linotype"/>
                          <a:cs typeface="Times New Roman"/>
                        </a:rPr>
                        <a:t>буд. 52.</a:t>
                      </a:r>
                      <a:endParaRPr lang="ru-RU" sz="700" dirty="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43086" marR="43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700" u="none" strike="noStrike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/>
                      </a:r>
                      <a:br>
                        <a:rPr lang="ru-RU" sz="700" u="none" strike="noStrike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</a:br>
                      <a:r>
                        <a:rPr lang="uk-UA" sz="7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(05167)</a:t>
                      </a:r>
                      <a:r>
                        <a:rPr lang="ru-RU" sz="7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92</a:t>
                      </a:r>
                      <a:r>
                        <a:rPr lang="uk-UA" sz="7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84</a:t>
                      </a:r>
                      <a:r>
                        <a:rPr lang="ru-RU" sz="7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6</a:t>
                      </a:r>
                      <a:endParaRPr lang="ru-RU" sz="8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3086" marR="43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3086" marR="430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3086" marR="430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6313">
                <a:tc>
                  <a:txBody>
                    <a:bodyPr/>
                    <a:lstStyle/>
                    <a:p>
                      <a:pPr marL="342900" lvl="0" indent="-342900" fontAlgn="auto" hangingPunct="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uk-UA" sz="7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86" marR="43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700" dirty="0">
                          <a:latin typeface="Times New Roman"/>
                          <a:ea typeface="Palatino Linotype"/>
                          <a:cs typeface="Times New Roman"/>
                        </a:rPr>
                        <a:t>Центр фізичного </a:t>
                      </a:r>
                      <a:r>
                        <a:rPr lang="uk-UA" sz="700" dirty="0" err="1">
                          <a:latin typeface="Times New Roman"/>
                          <a:ea typeface="Palatino Linotype"/>
                          <a:cs typeface="Times New Roman"/>
                        </a:rPr>
                        <a:t>здоровя</a:t>
                      </a:r>
                      <a:r>
                        <a:rPr lang="uk-UA" sz="700" dirty="0">
                          <a:latin typeface="Times New Roman"/>
                          <a:ea typeface="Palatino Linotype"/>
                          <a:cs typeface="Times New Roman"/>
                        </a:rPr>
                        <a:t> населення «Спорт для всіх»</a:t>
                      </a:r>
                      <a:endParaRPr lang="ru-RU" sz="700" dirty="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43086" marR="43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56601, 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Миколаївська обл., 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місто Нова Одеса, </a:t>
                      </a: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вул. Малиновського,</a:t>
                      </a: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 буд</a:t>
                      </a: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 17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3086" marR="43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Данелюк Олег Андрійович 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Тел.</a:t>
                      </a:r>
                      <a:r>
                        <a:rPr lang="ru-RU" sz="700" u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/>
                      </a:r>
                      <a:br>
                        <a:rPr lang="ru-RU" sz="700" u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</a:br>
                      <a:r>
                        <a:rPr lang="ru-RU" sz="7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80688224768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3086" marR="43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7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3086" marR="430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7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3086" marR="430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C:\Users\Администратор\Documents\IMG_5265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898854"/>
            <a:ext cx="4071966" cy="4756324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714480" y="0"/>
            <a:ext cx="4286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Спортивні заклади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Администратор\Documents\IMG_866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0"/>
            <a:ext cx="4071966" cy="2903156"/>
          </a:xfrm>
          <a:prstGeom prst="rect">
            <a:avLst/>
          </a:prstGeom>
          <a:noFill/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-1" y="571481"/>
          <a:ext cx="4429131" cy="4060509"/>
        </p:xfrm>
        <a:graphic>
          <a:graphicData uri="http://schemas.openxmlformats.org/drawingml/2006/table">
            <a:tbl>
              <a:tblPr/>
              <a:tblGrid>
                <a:gridCol w="632733"/>
                <a:gridCol w="632733"/>
                <a:gridCol w="632733"/>
                <a:gridCol w="632733"/>
                <a:gridCol w="632733"/>
                <a:gridCol w="632733"/>
                <a:gridCol w="632733"/>
              </a:tblGrid>
              <a:tr h="3571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err="1" smtClean="0">
                          <a:latin typeface="Palatino Linotype"/>
                          <a:ea typeface="Palatino Linotype"/>
                          <a:cs typeface="Times New Roman"/>
                        </a:rPr>
                        <a:t>Назва</a:t>
                      </a:r>
                      <a:r>
                        <a:rPr lang="ru-RU" sz="900" dirty="0" smtClean="0">
                          <a:latin typeface="Palatino Linotype"/>
                          <a:ea typeface="Palatino Linotype"/>
                          <a:cs typeface="Times New Roman"/>
                        </a:rPr>
                        <a:t> </a:t>
                      </a:r>
                      <a:endParaRPr lang="ru-RU" sz="900" dirty="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0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err="1">
                          <a:latin typeface="Times New Roman"/>
                          <a:ea typeface="Palatino Linotype"/>
                          <a:cs typeface="Times New Roman"/>
                        </a:rPr>
                        <a:t>КЗ</a:t>
                      </a:r>
                      <a:r>
                        <a:rPr lang="uk-UA" sz="900" dirty="0">
                          <a:latin typeface="Times New Roman"/>
                          <a:ea typeface="Palatino Linotype"/>
                          <a:cs typeface="Times New Roman"/>
                        </a:rPr>
                        <a:t> «</a:t>
                      </a:r>
                      <a:r>
                        <a:rPr lang="uk-UA" sz="900" dirty="0" err="1">
                          <a:latin typeface="Times New Roman"/>
                          <a:ea typeface="Palatino Linotype"/>
                          <a:cs typeface="Times New Roman"/>
                        </a:rPr>
                        <a:t>Новоодеський</a:t>
                      </a:r>
                      <a:r>
                        <a:rPr lang="uk-UA" sz="900" dirty="0">
                          <a:latin typeface="Times New Roman"/>
                          <a:ea typeface="Palatino Linotype"/>
                          <a:cs typeface="Times New Roman"/>
                        </a:rPr>
                        <a:t> центр культурних послуг»"</a:t>
                      </a:r>
                      <a:endParaRPr lang="ru-RU" sz="900" dirty="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latin typeface="Times New Roman"/>
                          <a:ea typeface="Times New Roman"/>
                          <a:cs typeface="Times New Roman"/>
                        </a:rPr>
                        <a:t>91</a:t>
                      </a:r>
                      <a:endParaRPr lang="ru-RU" sz="900" dirty="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latin typeface="Times New Roman"/>
                          <a:ea typeface="Times New Roman"/>
                          <a:cs typeface="Times New Roman"/>
                        </a:rPr>
                        <a:t>112</a:t>
                      </a:r>
                      <a:endParaRPr lang="ru-RU" sz="900" dirty="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latin typeface="Times New Roman"/>
                          <a:ea typeface="Times New Roman"/>
                          <a:cs typeface="Times New Roman"/>
                        </a:rPr>
                        <a:t>7884</a:t>
                      </a:r>
                      <a:endParaRPr lang="ru-RU" sz="900" dirty="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latin typeface="Times New Roman"/>
                          <a:ea typeface="Times New Roman"/>
                          <a:cs typeface="Times New Roman"/>
                        </a:rPr>
                        <a:t>9131</a:t>
                      </a:r>
                      <a:endParaRPr lang="ru-RU" sz="900" dirty="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latin typeface="Times New Roman"/>
                          <a:ea typeface="Times New Roman"/>
                          <a:cs typeface="Times New Roman"/>
                        </a:rPr>
                        <a:t>1968</a:t>
                      </a:r>
                      <a:endParaRPr lang="ru-RU" sz="900" dirty="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  <a:endParaRPr lang="ru-RU" sz="90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0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9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новоодеська</a:t>
                      </a:r>
                      <a:endParaRPr lang="ru-RU" sz="900" dirty="0">
                        <a:latin typeface="Palatino Linotype"/>
                        <a:ea typeface="Palatino Linotyp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міська філія </a:t>
                      </a:r>
                      <a:r>
                        <a:rPr lang="uk-UA" sz="900" dirty="0" err="1">
                          <a:latin typeface="Times New Roman"/>
                          <a:ea typeface="Palatino Linotype"/>
                          <a:cs typeface="Times New Roman"/>
                        </a:rPr>
                        <a:t>КЗ</a:t>
                      </a:r>
                      <a:r>
                        <a:rPr lang="uk-UA" sz="900" dirty="0">
                          <a:latin typeface="Times New Roman"/>
                          <a:ea typeface="Palatino Linotype"/>
                          <a:cs typeface="Times New Roman"/>
                        </a:rPr>
                        <a:t> </a:t>
                      </a:r>
                      <a:endParaRPr lang="ru-RU" sz="900" dirty="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900" dirty="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900" dirty="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902</a:t>
                      </a:r>
                      <a:endParaRPr lang="ru-RU" sz="90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1400</a:t>
                      </a:r>
                      <a:endParaRPr lang="ru-RU" sz="90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latin typeface="Times New Roman"/>
                          <a:ea typeface="Times New Roman"/>
                          <a:cs typeface="Times New Roman"/>
                        </a:rPr>
                        <a:t>1964</a:t>
                      </a:r>
                      <a:endParaRPr lang="ru-RU" sz="900" dirty="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250</a:t>
                      </a:r>
                      <a:endParaRPr lang="ru-RU" sz="90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Palatino Linotype"/>
                          <a:cs typeface="Times New Roman"/>
                        </a:rPr>
                        <a:t>Димівська </a:t>
                      </a:r>
                      <a:r>
                        <a:rPr lang="uk-UA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філія </a:t>
                      </a:r>
                      <a:r>
                        <a:rPr lang="uk-UA" sz="900">
                          <a:latin typeface="Times New Roman"/>
                          <a:ea typeface="Palatino Linotype"/>
                          <a:cs typeface="Times New Roman"/>
                        </a:rPr>
                        <a:t>КЗ </a:t>
                      </a:r>
                      <a:endParaRPr lang="ru-RU" sz="90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90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900" dirty="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latin typeface="Times New Roman"/>
                          <a:ea typeface="Times New Roman"/>
                          <a:cs typeface="Times New Roman"/>
                        </a:rPr>
                        <a:t>729</a:t>
                      </a:r>
                      <a:endParaRPr lang="ru-RU" sz="900" dirty="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1614</a:t>
                      </a:r>
                      <a:endParaRPr lang="ru-RU" sz="90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latin typeface="Times New Roman"/>
                          <a:ea typeface="Times New Roman"/>
                          <a:cs typeface="Times New Roman"/>
                        </a:rPr>
                        <a:t>1956</a:t>
                      </a:r>
                      <a:endParaRPr lang="ru-RU" sz="900" dirty="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ru-RU" sz="900" dirty="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Palatino Linotype"/>
                          <a:cs typeface="Times New Roman"/>
                        </a:rPr>
                        <a:t>Озерненська </a:t>
                      </a:r>
                      <a:r>
                        <a:rPr lang="uk-UA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філія </a:t>
                      </a:r>
                      <a:endParaRPr lang="ru-RU" sz="90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90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ru-RU" sz="90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latin typeface="Times New Roman"/>
                          <a:ea typeface="Times New Roman"/>
                          <a:cs typeface="Times New Roman"/>
                        </a:rPr>
                        <a:t>2506</a:t>
                      </a:r>
                      <a:endParaRPr lang="ru-RU" sz="900" dirty="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latin typeface="Times New Roman"/>
                          <a:ea typeface="Times New Roman"/>
                          <a:cs typeface="Times New Roman"/>
                        </a:rPr>
                        <a:t>5442</a:t>
                      </a:r>
                      <a:endParaRPr lang="ru-RU" sz="900" dirty="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1965</a:t>
                      </a:r>
                      <a:endParaRPr lang="ru-RU" sz="90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360</a:t>
                      </a:r>
                      <a:endParaRPr lang="ru-RU" sz="900" dirty="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Palatino Linotype"/>
                          <a:cs typeface="Times New Roman"/>
                        </a:rPr>
                        <a:t>Дільнична </a:t>
                      </a:r>
                      <a:r>
                        <a:rPr lang="uk-UA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філія </a:t>
                      </a:r>
                      <a:endParaRPr lang="ru-RU" sz="90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90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90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805</a:t>
                      </a:r>
                      <a:endParaRPr lang="ru-RU" sz="90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1050</a:t>
                      </a:r>
                      <a:endParaRPr lang="ru-RU" sz="90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r>
                        <a:rPr lang="uk-UA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900" dirty="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900" dirty="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Palatino Linotype"/>
                          <a:cs typeface="Times New Roman"/>
                        </a:rPr>
                        <a:t>Михайлівська філія </a:t>
                      </a:r>
                      <a:endParaRPr lang="ru-RU" sz="90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90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90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1252</a:t>
                      </a:r>
                      <a:endParaRPr lang="ru-RU" sz="90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2240</a:t>
                      </a:r>
                      <a:endParaRPr lang="ru-RU" sz="90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latin typeface="Times New Roman"/>
                          <a:ea typeface="Times New Roman"/>
                          <a:cs typeface="Times New Roman"/>
                        </a:rPr>
                        <a:t>1966</a:t>
                      </a:r>
                      <a:endParaRPr lang="ru-RU" sz="900" dirty="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900" dirty="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Palatino Linotype"/>
                          <a:cs typeface="Times New Roman"/>
                        </a:rPr>
                        <a:t>Новосафронівська філія</a:t>
                      </a:r>
                      <a:endParaRPr lang="ru-RU" sz="90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90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90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539</a:t>
                      </a:r>
                      <a:endParaRPr lang="ru-RU" sz="90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644</a:t>
                      </a:r>
                      <a:endParaRPr lang="ru-RU" sz="90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1991</a:t>
                      </a:r>
                      <a:endParaRPr lang="ru-RU" sz="900" dirty="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250</a:t>
                      </a:r>
                      <a:endParaRPr lang="ru-RU" sz="900" dirty="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Palatino Linotype"/>
                          <a:cs typeface="Times New Roman"/>
                        </a:rPr>
                        <a:t>Зарічненська  </a:t>
                      </a:r>
                      <a:r>
                        <a:rPr lang="uk-UA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філія </a:t>
                      </a:r>
                      <a:r>
                        <a:rPr lang="uk-UA" sz="900">
                          <a:latin typeface="Times New Roman"/>
                          <a:ea typeface="Palatino Linotype"/>
                          <a:cs typeface="Times New Roman"/>
                        </a:rPr>
                        <a:t>"</a:t>
                      </a:r>
                      <a:endParaRPr lang="ru-RU" sz="90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90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90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392</a:t>
                      </a:r>
                      <a:endParaRPr lang="ru-RU" sz="90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420</a:t>
                      </a:r>
                      <a:endParaRPr lang="ru-RU" sz="90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1973</a:t>
                      </a:r>
                      <a:endParaRPr lang="ru-RU" sz="900" dirty="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900" dirty="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Palatino Linotype"/>
                          <a:cs typeface="Times New Roman"/>
                        </a:rPr>
                        <a:t>Підлісненська </a:t>
                      </a:r>
                      <a:r>
                        <a:rPr lang="uk-UA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філія </a:t>
                      </a:r>
                      <a:endParaRPr lang="ru-RU" sz="90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rgbClr val="000000"/>
                          </a:solidFill>
                          <a:latin typeface="Times New Roman"/>
                          <a:ea typeface="Palatino Linotype"/>
                          <a:cs typeface="Times New Roman"/>
                        </a:rPr>
                        <a:t>22</a:t>
                      </a:r>
                      <a:endParaRPr lang="ru-RU" sz="90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rgbClr val="000000"/>
                          </a:solidFill>
                          <a:latin typeface="Times New Roman"/>
                          <a:ea typeface="Palatino Linotype"/>
                          <a:cs typeface="Times New Roman"/>
                        </a:rPr>
                        <a:t>28</a:t>
                      </a:r>
                      <a:endParaRPr lang="ru-RU" sz="90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rgbClr val="000000"/>
                          </a:solidFill>
                          <a:latin typeface="Times New Roman"/>
                          <a:ea typeface="Palatino Linotype"/>
                          <a:cs typeface="Times New Roman"/>
                        </a:rPr>
                        <a:t>1086</a:t>
                      </a:r>
                      <a:endParaRPr lang="ru-RU" sz="90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rgbClr val="000000"/>
                          </a:solidFill>
                          <a:latin typeface="Times New Roman"/>
                          <a:ea typeface="Palatino Linotype"/>
                          <a:cs typeface="Times New Roman"/>
                        </a:rPr>
                        <a:t>1120</a:t>
                      </a:r>
                      <a:endParaRPr lang="ru-RU" sz="90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rgbClr val="000000"/>
                          </a:solidFill>
                          <a:latin typeface="Times New Roman"/>
                          <a:ea typeface="Palatino Linotype"/>
                          <a:cs typeface="Times New Roman"/>
                        </a:rPr>
                        <a:t>1970</a:t>
                      </a:r>
                      <a:endParaRPr lang="ru-RU" sz="90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000000"/>
                          </a:solidFill>
                          <a:latin typeface="Times New Roman"/>
                          <a:ea typeface="Palatino Linotype"/>
                          <a:cs typeface="Times New Roman"/>
                        </a:rPr>
                        <a:t>420</a:t>
                      </a:r>
                      <a:endParaRPr lang="ru-RU" sz="900" dirty="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Palatino Linotype"/>
                          <a:cs typeface="Times New Roman"/>
                        </a:rPr>
                        <a:t>Троїцька </a:t>
                      </a:r>
                      <a:r>
                        <a:rPr lang="uk-UA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філія </a:t>
                      </a:r>
                      <a:endParaRPr lang="ru-RU" sz="90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90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latin typeface="Times New Roman"/>
                          <a:ea typeface="Times New Roman"/>
                          <a:cs typeface="Times New Roman"/>
                        </a:rPr>
                        <a:t>94</a:t>
                      </a:r>
                      <a:endParaRPr lang="ru-RU" sz="900" dirty="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latin typeface="Times New Roman"/>
                          <a:ea typeface="Times New Roman"/>
                          <a:cs typeface="Times New Roman"/>
                        </a:rPr>
                        <a:t>7279</a:t>
                      </a:r>
                      <a:endParaRPr lang="ru-RU" sz="900" dirty="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8367</a:t>
                      </a:r>
                      <a:endParaRPr lang="ru-RU" sz="90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1944</a:t>
                      </a:r>
                      <a:endParaRPr lang="ru-RU" sz="90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latin typeface="Times New Roman"/>
                          <a:ea typeface="Times New Roman"/>
                          <a:cs typeface="Times New Roman"/>
                        </a:rPr>
                        <a:t>208</a:t>
                      </a:r>
                      <a:endParaRPr lang="ru-RU" sz="900" dirty="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22859" marR="22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45005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Заклади культури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7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142852"/>
            <a:ext cx="7640699" cy="837876"/>
          </a:xfrm>
        </p:spPr>
        <p:txBody>
          <a:bodyPr/>
          <a:lstStyle/>
          <a:p>
            <a:pPr algn="l">
              <a:buNone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БАЧЕННЯ  ТА МІСІЯ ГРОМАДИ 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xfrm>
            <a:off x="500034" y="571480"/>
            <a:ext cx="8286808" cy="2571768"/>
          </a:xfrm>
        </p:spPr>
        <p:txBody>
          <a:bodyPr>
            <a:normAutofit fontScale="70000" lnSpcReduction="20000"/>
          </a:bodyPr>
          <a:lstStyle/>
          <a:p>
            <a:pPr algn="just" eaLnBrk="0" hangingPunct="0">
              <a:buNone/>
            </a:pPr>
            <a:r>
              <a:rPr lang="uk-UA" sz="2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Новоодеська</a:t>
            </a:r>
            <a:r>
              <a:rPr lang="uk-UA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міська територіальна громада</a:t>
            </a:r>
            <a:endParaRPr lang="uk-UA" sz="1200" dirty="0" smtClean="0"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uk-UA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Безпечна, комфортна та інвестиційно-приваблива.</a:t>
            </a:r>
            <a:endParaRPr lang="uk-UA" sz="1200" dirty="0" smtClean="0"/>
          </a:p>
          <a:p>
            <a:pPr algn="just" eaLnBrk="0" hangingPunct="0">
              <a:buFontTx/>
              <a:buChar char="•"/>
            </a:pPr>
            <a:r>
              <a:rPr lang="uk-UA" sz="24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З розвинутими: агропромисловим комплексом,  видобувною промисловістю,  виробництвом будматеріалів та становленням індустріального парку.</a:t>
            </a:r>
            <a:endParaRPr lang="uk-UA" sz="1200" dirty="0" smtClean="0"/>
          </a:p>
          <a:p>
            <a:pPr algn="just" eaLnBrk="0" hangingPunct="0">
              <a:buFontTx/>
              <a:buChar char="•"/>
            </a:pPr>
            <a:r>
              <a:rPr lang="uk-UA" sz="24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З потужною регіонально креативно-туристичною галуззю та впровадженням проектів </a:t>
            </a:r>
            <a:r>
              <a:rPr lang="uk-UA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«</a:t>
            </a:r>
            <a:r>
              <a:rPr lang="uk-UA" sz="24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зеленої</a:t>
            </a:r>
            <a:r>
              <a:rPr lang="uk-UA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»</a:t>
            </a:r>
            <a:r>
              <a:rPr lang="uk-UA" sz="24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 енергетики.</a:t>
            </a:r>
            <a:endParaRPr lang="uk-UA" sz="1200" dirty="0" smtClean="0"/>
          </a:p>
          <a:p>
            <a:pPr algn="just" eaLnBrk="0" hangingPunct="0">
              <a:buFontTx/>
              <a:buChar char="•"/>
            </a:pPr>
            <a:r>
              <a:rPr lang="uk-UA" sz="24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Розвитком військової  бази  за стандартами НАТО.</a:t>
            </a:r>
            <a:endParaRPr lang="uk-UA" sz="1200" dirty="0" smtClean="0"/>
          </a:p>
          <a:p>
            <a:pPr algn="just" eaLnBrk="0" hangingPunct="0">
              <a:buFontTx/>
              <a:buChar char="•"/>
            </a:pPr>
            <a:r>
              <a:rPr lang="uk-UA" sz="24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Громада високої культури, інтелектуально розвинута, зі сформованим без бар'єрним простором, інноваційна та  екологічно чиста.</a:t>
            </a:r>
            <a:endParaRPr lang="uk-UA" dirty="0" smtClean="0"/>
          </a:p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00694" y="3143248"/>
            <a:ext cx="36433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uk-UA" sz="1600" b="1" i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Новоодеська</a:t>
            </a:r>
            <a:r>
              <a:rPr lang="uk-UA" sz="16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громада </a:t>
            </a:r>
            <a:r>
              <a:rPr lang="uk-UA" sz="1600" b="1" i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uk-UA" sz="16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територія успішних людей, </a:t>
            </a:r>
          </a:p>
          <a:p>
            <a:pPr algn="just" eaLnBrk="0" hangingPunct="0"/>
            <a:r>
              <a:rPr lang="uk-UA" sz="16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комфортно розташована в центрі Миколаївської області </a:t>
            </a:r>
          </a:p>
          <a:p>
            <a:pPr algn="just" eaLnBrk="0" hangingPunct="0"/>
            <a:r>
              <a:rPr lang="uk-UA" sz="16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серед давніх курганів поряд з Південним Бугом, </a:t>
            </a:r>
          </a:p>
          <a:p>
            <a:pPr algn="just" eaLnBrk="0" hangingPunct="0"/>
            <a:r>
              <a:rPr lang="uk-UA" sz="16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 потужним  логістичним, агропромисловим, переробним, туристичним потенціалом, </a:t>
            </a:r>
          </a:p>
          <a:p>
            <a:pPr algn="just" eaLnBrk="0" hangingPunct="0"/>
            <a:r>
              <a:rPr lang="uk-UA" sz="16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громада справжніх патріотів, творчих, спортивних  і підприємливих  лідерів. </a:t>
            </a:r>
            <a:endParaRPr lang="uk-UA" sz="1600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Picture 5" descr="C:\Users\АДМИН\Downloads\image_6483441 (1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214686"/>
            <a:ext cx="536341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978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1857364"/>
            <a:ext cx="3429024" cy="2928958"/>
          </a:xfrm>
        </p:spPr>
        <p:txBody>
          <a:bodyPr/>
          <a:lstStyle/>
          <a:p>
            <a:pPr>
              <a:buNone/>
            </a:pPr>
            <a:r>
              <a:rPr lang="uk-UA" sz="2800" dirty="0" smtClean="0"/>
              <a:t>СТРАТЕГІЧНІ ЦІЛІ </a:t>
            </a:r>
            <a:endParaRPr lang="uk-UA" sz="2800" dirty="0"/>
          </a:p>
        </p:txBody>
      </p:sp>
      <p:pic>
        <p:nvPicPr>
          <p:cNvPr id="4" name="Рисунок 3" descr="Нібулон&quot; відкриває водне пасажирське сполучення по Дніпру і Південному Бугу  - портал новин LB.ua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643570" y="214290"/>
            <a:ext cx="2518117" cy="1674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2" descr="Стратегії розвитку Малинської міської територіальної громади — бути! |  Офіційна сторінка Малинської міської рад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500063"/>
            <a:ext cx="5143500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5643570" y="2714620"/>
            <a:ext cx="3214710" cy="2214578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uk-UA" b="1" dirty="0" smtClean="0"/>
              <a:t>А</a:t>
            </a:r>
            <a:r>
              <a:rPr lang="uk-UA" dirty="0" smtClean="0"/>
              <a:t>.Ефективна система безпеки в громаді </a:t>
            </a:r>
          </a:p>
          <a:p>
            <a:pPr>
              <a:defRPr/>
            </a:pPr>
            <a:r>
              <a:rPr lang="uk-UA" b="1" dirty="0" smtClean="0"/>
              <a:t>Б</a:t>
            </a:r>
            <a:r>
              <a:rPr lang="uk-UA" dirty="0" smtClean="0"/>
              <a:t>. Підвищення ефективності використання наявного економічного потенціалу</a:t>
            </a:r>
          </a:p>
          <a:p>
            <a:pPr>
              <a:defRPr/>
            </a:pPr>
            <a:r>
              <a:rPr lang="uk-UA" b="1" dirty="0" smtClean="0"/>
              <a:t>В. </a:t>
            </a:r>
            <a:r>
              <a:rPr lang="uk-UA" dirty="0" smtClean="0"/>
              <a:t>Створення комфортного життєвого простору</a:t>
            </a:r>
          </a:p>
          <a:p>
            <a:pPr>
              <a:defRPr/>
            </a:pPr>
            <a:r>
              <a:rPr lang="uk-UA" b="1" dirty="0" smtClean="0"/>
              <a:t>Г. </a:t>
            </a:r>
            <a:r>
              <a:rPr lang="uk-UA" dirty="0" smtClean="0"/>
              <a:t>Покращення управління </a:t>
            </a:r>
          </a:p>
          <a:p>
            <a:pPr>
              <a:buNone/>
              <a:defRPr/>
            </a:pPr>
            <a:r>
              <a:rPr lang="uk-UA" dirty="0" smtClean="0"/>
              <a:t>відходами та збереження довкілля</a:t>
            </a:r>
          </a:p>
          <a:p>
            <a:endParaRPr lang="uk-UA" dirty="0"/>
          </a:p>
        </p:txBody>
      </p:sp>
      <p:pic>
        <p:nvPicPr>
          <p:cNvPr id="18433" name="Рисунок 8" descr="C:\Users\Пользователь\Documents\зображення_viber_2025-05-18_16-44-59-4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643314"/>
            <a:ext cx="50165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industry4ukraine.net/wp-content/uploads/2020/08/Priorytetni-ta-speczializovani-sfery-SMART-speczializacziyi-v-regioni-Emiliya-Romanya-Ispaniya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4643446"/>
            <a:ext cx="335758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5715040" cy="1357298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ЗМІСТ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214282" y="731838"/>
          <a:ext cx="4857784" cy="6150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0"/>
                <a:gridCol w="3357586"/>
                <a:gridCol w="785818"/>
              </a:tblGrid>
              <a:tr h="30618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І.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"/>
                          <a:ea typeface="Times New Roman"/>
                          <a:cs typeface="Times New Roman"/>
                        </a:rPr>
                        <a:t>Загальна </a:t>
                      </a:r>
                      <a:r>
                        <a:rPr lang="uk-UA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характеристика, </a:t>
                      </a:r>
                      <a:r>
                        <a:rPr lang="uk-UA" sz="13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інвестмета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с.</a:t>
                      </a:r>
                      <a:r>
                        <a:rPr lang="uk-UA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90741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ІІ.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"/>
                          <a:ea typeface="Times New Roman"/>
                          <a:cs typeface="Times New Roman"/>
                        </a:rPr>
                        <a:t>Фізико-географічні відомості та адміністративно-територіальний розподіл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с.</a:t>
                      </a:r>
                      <a:r>
                        <a:rPr lang="uk-UA" sz="12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0618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ІІІ.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НАСЕЛЕННЯ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С.5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0618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ТРАНСПОРТНА</a:t>
                      </a:r>
                      <a:r>
                        <a:rPr lang="uk-UA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МЕРЕЖА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с.</a:t>
                      </a:r>
                      <a:r>
                        <a:rPr lang="uk-UA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90741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ЕКОНОМІЧНІ</a:t>
                      </a:r>
                      <a:r>
                        <a:rPr lang="uk-UA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ПОКАЗНИКИ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С.7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90741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VI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ТУРИСТИЧНИЙ</a:t>
                      </a:r>
                      <a:r>
                        <a:rPr lang="uk-UA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ПОТЕНЦІАЛ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С.8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0618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VII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Характеристика</a:t>
                      </a:r>
                      <a:r>
                        <a:rPr lang="uk-UA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земельних ресурсів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С.9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0618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VIII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"/>
                          <a:ea typeface="Times New Roman"/>
                          <a:cs typeface="Times New Roman"/>
                        </a:rPr>
                        <a:t>Автозаправні </a:t>
                      </a:r>
                      <a:r>
                        <a:rPr lang="uk-UA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станції, банки, поштові відділення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С.10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0618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IX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Торгівля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С.11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0618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Спортивна</a:t>
                      </a:r>
                      <a:r>
                        <a:rPr lang="uk-UA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та культурна мережа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С.12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0618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XI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СТРАТЕГІЯ</a:t>
                      </a:r>
                      <a:r>
                        <a:rPr lang="uk-UA" sz="13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2027:місія, бачення, </a:t>
                      </a:r>
                      <a:r>
                        <a:rPr lang="en-US" sz="13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SWOT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С.13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0618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ХІІ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Еко-індустріальний</a:t>
                      </a:r>
                      <a:r>
                        <a:rPr lang="uk-UA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парк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0618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XII</a:t>
                      </a:r>
                      <a:r>
                        <a:rPr lang="uk-UA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І.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"/>
                          <a:ea typeface="Times New Roman"/>
                          <a:cs typeface="Times New Roman"/>
                        </a:rPr>
                        <a:t>Інвестиційні </a:t>
                      </a:r>
                      <a:r>
                        <a:rPr lang="uk-UA" sz="1300" dirty="0" err="1">
                          <a:latin typeface="Times New Roman"/>
                          <a:ea typeface="Times New Roman"/>
                          <a:cs typeface="Times New Roman"/>
                        </a:rPr>
                        <a:t>проєкти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С.18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0618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ХІ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Вільні земельні ділянки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0618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Наші міжнародні партнери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0618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XVI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Times New Roman"/>
                          <a:cs typeface="Times New Roman"/>
                        </a:rPr>
                        <a:t>Контактна інформація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С.27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0618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5" name="Рисунок 4" descr="https://lh7-us.googleusercontent.com/IChZgA9Ztt3k6dUpMDcyRqXsL8ORfyedOL12bjZT1mEGktmiW4sPfPlu5rWOAmpYR_GoykoT39ZIMxErNoXYRUK75SjnJI05lToaP2oRsdlpTHapVvPo6_gH_8ZAbA4VcEamG7cBRBrNTzI_Ole-JMw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714356"/>
            <a:ext cx="4286248" cy="31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Администратор\Documents\IMG_33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000504"/>
            <a:ext cx="4214810" cy="2583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404664"/>
            <a:ext cx="7358114" cy="1095510"/>
          </a:xfrm>
        </p:spPr>
        <p:txBody>
          <a:bodyPr/>
          <a:lstStyle/>
          <a:p>
            <a:pPr>
              <a:buNone/>
            </a:pPr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</a:rPr>
              <a:t>Новоодеська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</a:rPr>
              <a:t>міська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 громада – </a:t>
            </a:r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</a:rPr>
              <a:t>місце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</a:rPr>
              <a:t>інновацій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</a:rPr>
              <a:t>і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</a:rPr>
              <a:t>позитивних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</a:rPr>
              <a:t>екозмін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63349" y="1737977"/>
            <a:ext cx="3816424" cy="792087"/>
          </a:xfrm>
        </p:spPr>
        <p:txBody>
          <a:bodyPr>
            <a:normAutofit/>
          </a:bodyPr>
          <a:lstStyle/>
          <a:p>
            <a:r>
              <a:rPr lang="uk-UA" sz="1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Загальна інформація про громаду</a:t>
            </a:r>
            <a:endParaRPr lang="uk-UA" sz="1400" b="1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982808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4810" y="1357298"/>
            <a:ext cx="45691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відкрита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розвитку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підприємництва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,</a:t>
            </a: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  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залучення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інвестицій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в 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Миколаївський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регіон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та  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створення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нових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робочих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місць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928670"/>
            <a:ext cx="63341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 descr="https://lh7-us.googleusercontent.com/ZLu8PNNT7MUZtHOK7tIpONla1jXWq6DEOB5ZDUXnNqXckC-nniBKxxhRfcbQjsQbHy2UzrSwRbhEW9dj--D0Si6smqjg-YeIpMkjxPI1jPycpmJNO13X1YsTeqQUjXKwGUvKAKKJeOWDdde40kQP_dU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857629"/>
            <a:ext cx="423321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57159" y="2030022"/>
          <a:ext cx="3859751" cy="4256495"/>
        </p:xfrm>
        <a:graphic>
          <a:graphicData uri="http://schemas.openxmlformats.org/drawingml/2006/table">
            <a:tbl>
              <a:tblPr/>
              <a:tblGrid>
                <a:gridCol w="1786449"/>
                <a:gridCol w="1786449"/>
                <a:gridCol w="286853"/>
              </a:tblGrid>
              <a:tr h="112412">
                <a:tc>
                  <a:txBody>
                    <a:bodyPr/>
                    <a:lstStyle/>
                    <a:p>
                      <a:pPr marL="90170" hangingPunct="0">
                        <a:spcAft>
                          <a:spcPts val="0"/>
                        </a:spcAft>
                      </a:pPr>
                      <a:r>
                        <a:rPr lang="ru-RU" sz="600" b="1" dirty="0" err="1">
                          <a:solidFill>
                            <a:schemeClr val="tx1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Назва</a:t>
                      </a:r>
                      <a:r>
                        <a:rPr lang="ru-RU" sz="600" b="1" dirty="0">
                          <a:solidFill>
                            <a:schemeClr val="tx1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 ТГ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5250" fontAlgn="auto" hangingPunct="1">
                        <a:spcAft>
                          <a:spcPts val="0"/>
                        </a:spcAft>
                      </a:pPr>
                      <a:r>
                        <a:rPr lang="uk-UA" sz="700" b="1">
                          <a:latin typeface="Times New Roman"/>
                          <a:ea typeface="Times New Roman"/>
                          <a:cs typeface="Times New Roman"/>
                        </a:rPr>
                        <a:t>Виконавчий комітет Новоодеської міської ради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412">
                <a:tc>
                  <a:txBody>
                    <a:bodyPr/>
                    <a:lstStyle/>
                    <a:p>
                      <a:pPr marL="90170" hangingPunct="0"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chemeClr val="tx1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ПІБ </a:t>
                      </a:r>
                      <a:r>
                        <a:rPr lang="ru-RU" sz="600" b="1" dirty="0" err="1">
                          <a:solidFill>
                            <a:schemeClr val="tx1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голови</a:t>
                      </a:r>
                      <a:r>
                        <a:rPr lang="ru-RU" sz="600" b="1" dirty="0">
                          <a:solidFill>
                            <a:schemeClr val="tx1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 ТГ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5250" fontAlgn="auto" hangingPunct="1">
                        <a:spcAft>
                          <a:spcPts val="0"/>
                        </a:spcAft>
                      </a:pPr>
                      <a:r>
                        <a:rPr lang="uk-UA" sz="700" b="1">
                          <a:latin typeface="Times New Roman"/>
                          <a:ea typeface="Times New Roman"/>
                          <a:cs typeface="Times New Roman"/>
                        </a:rPr>
                        <a:t>Олександр ПОЛЯКОВ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412">
                <a:tc>
                  <a:txBody>
                    <a:bodyPr/>
                    <a:lstStyle/>
                    <a:p>
                      <a:pPr marL="90170" hangingPunct="0">
                        <a:spcAft>
                          <a:spcPts val="0"/>
                        </a:spcAft>
                      </a:pPr>
                      <a:r>
                        <a:rPr lang="uk-UA" sz="600" b="1" dirty="0">
                          <a:solidFill>
                            <a:schemeClr val="tx1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Адміністративний центр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5250" fontAlgn="auto" hangingPunct="1">
                        <a:spcAft>
                          <a:spcPts val="0"/>
                        </a:spcAft>
                      </a:pPr>
                      <a:r>
                        <a:rPr lang="uk-UA" sz="700" b="1">
                          <a:latin typeface="Times New Roman"/>
                          <a:ea typeface="Times New Roman"/>
                          <a:cs typeface="Times New Roman"/>
                        </a:rPr>
                        <a:t>місто Нова Одеса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5412">
                <a:tc>
                  <a:txBody>
                    <a:bodyPr/>
                    <a:lstStyle/>
                    <a:p>
                      <a:pPr marL="90170" hangingPunct="0">
                        <a:spcAft>
                          <a:spcPts val="0"/>
                        </a:spcAft>
                      </a:pPr>
                      <a:r>
                        <a:rPr lang="ru-RU" sz="600" b="1" dirty="0" err="1">
                          <a:solidFill>
                            <a:schemeClr val="tx1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Відстань</a:t>
                      </a:r>
                      <a:r>
                        <a:rPr lang="ru-RU" sz="600" b="1" dirty="0">
                          <a:solidFill>
                            <a:schemeClr val="tx1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600" b="1" dirty="0" err="1">
                          <a:solidFill>
                            <a:schemeClr val="tx1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від</a:t>
                      </a:r>
                      <a:r>
                        <a:rPr lang="ru-RU" sz="600" b="1" dirty="0">
                          <a:solidFill>
                            <a:schemeClr val="tx1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600" b="1" dirty="0" err="1">
                          <a:solidFill>
                            <a:schemeClr val="tx1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адміністративного</a:t>
                      </a:r>
                      <a:r>
                        <a:rPr lang="ru-RU" sz="600" b="1" dirty="0">
                          <a:solidFill>
                            <a:schemeClr val="tx1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 центру </a:t>
                      </a:r>
                      <a:r>
                        <a:rPr lang="ru-RU" sz="600" b="1" dirty="0" err="1">
                          <a:solidFill>
                            <a:schemeClr val="tx1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громади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5250" algn="just" fontAlgn="auto" hangingPunct="1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 CYR"/>
                          <a:ea typeface="Times New Roman"/>
                          <a:cs typeface="Times New Roman"/>
                        </a:rPr>
                        <a:t>Відстань до обласного центру </a:t>
                      </a:r>
                      <a:r>
                        <a:rPr lang="uk-UA" sz="600">
                          <a:latin typeface="Times New Roman CYR"/>
                          <a:ea typeface="Times New Roman"/>
                          <a:cs typeface="Times New Roman"/>
                        </a:rPr>
                        <a:t>міста Миколаєва </a:t>
                      </a:r>
                      <a:r>
                        <a:rPr lang="ru-RU" sz="600">
                          <a:latin typeface="Times New Roman CYR"/>
                          <a:ea typeface="Times New Roman"/>
                          <a:cs typeface="Times New Roman"/>
                        </a:rPr>
                        <a:t>автошляхом Н24 становить 33 км</a:t>
                      </a:r>
                      <a:r>
                        <a:rPr lang="uk-UA" sz="600">
                          <a:latin typeface="Times New Roman CYR"/>
                          <a:ea typeface="Times New Roman"/>
                          <a:cs typeface="Times New Roman"/>
                        </a:rPr>
                        <a:t>, відстань до столиці України Києва – 440 км. Найближча залізнична станція – Баловне. Відстань до станції – 25 км.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412">
                <a:tc>
                  <a:txBody>
                    <a:bodyPr/>
                    <a:lstStyle/>
                    <a:p>
                      <a:pPr marL="90170" hangingPunct="0">
                        <a:spcAft>
                          <a:spcPts val="0"/>
                        </a:spcAft>
                      </a:pPr>
                      <a:r>
                        <a:rPr lang="uk-UA" sz="600" b="1" dirty="0">
                          <a:solidFill>
                            <a:schemeClr val="tx1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Кількість населених пунктів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5250" fontAlgn="auto" hangingPunct="1">
                        <a:spcAft>
                          <a:spcPts val="0"/>
                        </a:spcAft>
                      </a:pPr>
                      <a:r>
                        <a:rPr lang="uk-UA" sz="700" b="1">
                          <a:latin typeface="Times New Roman"/>
                          <a:ea typeface="Times New Roman"/>
                          <a:cs typeface="Times New Roman"/>
                        </a:rPr>
                        <a:t>16 населених пунктів – 1 місто, 15 сел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412">
                <a:tc>
                  <a:txBody>
                    <a:bodyPr/>
                    <a:lstStyle/>
                    <a:p>
                      <a:pPr marL="90170" hangingPunct="0">
                        <a:spcAft>
                          <a:spcPts val="0"/>
                        </a:spcAft>
                      </a:pPr>
                      <a:r>
                        <a:rPr lang="ru-RU" sz="600" b="1" dirty="0" err="1">
                          <a:solidFill>
                            <a:schemeClr val="tx1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Кількість</a:t>
                      </a:r>
                      <a:r>
                        <a:rPr lang="ru-RU" sz="600" b="1" dirty="0">
                          <a:solidFill>
                            <a:schemeClr val="tx1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600" b="1" dirty="0" err="1">
                          <a:solidFill>
                            <a:schemeClr val="tx1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населення</a:t>
                      </a:r>
                      <a:r>
                        <a:rPr lang="ru-RU" sz="600" b="1" dirty="0">
                          <a:solidFill>
                            <a:schemeClr val="tx1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 ТГ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5250" marR="93345" fontAlgn="auto" hangingPunct="1">
                        <a:spcAft>
                          <a:spcPts val="0"/>
                        </a:spcAft>
                      </a:pPr>
                      <a:r>
                        <a:rPr lang="uk-UA" sz="700" b="1">
                          <a:latin typeface="Times New Roman CYR"/>
                          <a:ea typeface="Times New Roman"/>
                          <a:cs typeface="Times New Roman"/>
                        </a:rPr>
                        <a:t>17,027 тис. осіб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4178">
                <a:tc>
                  <a:txBody>
                    <a:bodyPr/>
                    <a:lstStyle/>
                    <a:p>
                      <a:pPr marL="90170" hangingPunct="0">
                        <a:spcAft>
                          <a:spcPts val="0"/>
                        </a:spcAft>
                      </a:pPr>
                      <a:r>
                        <a:rPr lang="ru-RU" sz="600" b="1" dirty="0" err="1">
                          <a:solidFill>
                            <a:schemeClr val="tx1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Площа</a:t>
                      </a:r>
                      <a:r>
                        <a:rPr lang="ru-RU" sz="600" b="1" dirty="0">
                          <a:solidFill>
                            <a:schemeClr val="tx1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 ТГ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8740" algn="just" hangingPunct="0">
                        <a:spcAft>
                          <a:spcPts val="0"/>
                        </a:spcAft>
                      </a:pPr>
                      <a:r>
                        <a:rPr lang="uk-UA" sz="700" b="1">
                          <a:latin typeface="Times New Roman CYR"/>
                          <a:ea typeface="Times New Roman"/>
                          <a:cs typeface="Times New Roman"/>
                        </a:rPr>
                        <a:t>619,02 км²: </a:t>
                      </a:r>
                      <a:r>
                        <a:rPr lang="uk-UA" sz="600">
                          <a:latin typeface="Times New Roman CYR"/>
                          <a:ea typeface="Times New Roman"/>
                          <a:cs typeface="Times New Roman"/>
                        </a:rPr>
                        <a:t>сільськогосподарські угіддя 535,2 км</a:t>
                      </a:r>
                      <a:r>
                        <a:rPr lang="uk-UA" sz="600">
                          <a:latin typeface="Times New Roman CYR"/>
                          <a:ea typeface="Times New Roman"/>
                          <a:cs typeface="Times New Roman CYR"/>
                        </a:rPr>
                        <a:t>², з них рілля 437,4</a:t>
                      </a:r>
                      <a:r>
                        <a:rPr lang="uk-UA" sz="600">
                          <a:latin typeface="Times New Roman CYR"/>
                          <a:ea typeface="Times New Roman"/>
                          <a:cs typeface="Times New Roman"/>
                        </a:rPr>
                        <a:t>км</a:t>
                      </a:r>
                      <a:r>
                        <a:rPr lang="uk-UA" sz="600">
                          <a:latin typeface="Times New Roman CYR"/>
                          <a:ea typeface="Times New Roman"/>
                          <a:cs typeface="Times New Roman CYR"/>
                        </a:rPr>
                        <a:t>², пасовища 94,9</a:t>
                      </a:r>
                      <a:r>
                        <a:rPr lang="uk-UA" sz="600">
                          <a:latin typeface="Times New Roman CYR"/>
                          <a:ea typeface="Times New Roman"/>
                          <a:cs typeface="Times New Roman"/>
                        </a:rPr>
                        <a:t>км</a:t>
                      </a:r>
                      <a:r>
                        <a:rPr lang="uk-UA" sz="600">
                          <a:latin typeface="Times New Roman CYR"/>
                          <a:ea typeface="Times New Roman"/>
                          <a:cs typeface="Times New Roman CYR"/>
                        </a:rPr>
                        <a:t>²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  <a:p>
                      <a:pPr marL="78740" algn="just" hangingPunct="0">
                        <a:spcAft>
                          <a:spcPts val="0"/>
                        </a:spcAft>
                      </a:pPr>
                      <a:r>
                        <a:rPr lang="uk-UA" sz="600" b="1">
                          <a:latin typeface="Times New Roman"/>
                          <a:ea typeface="Times New Roman"/>
                          <a:cs typeface="Times New Roman"/>
                        </a:rPr>
                        <a:t>Земельна площа, яка знаходиться в оренді (власності) 357,8 км²:</a:t>
                      </a:r>
                      <a:r>
                        <a:rPr lang="uk-UA" sz="600">
                          <a:latin typeface="Times New Roman"/>
                          <a:ea typeface="Times New Roman"/>
                          <a:cs typeface="Times New Roman"/>
                        </a:rPr>
                        <a:t> сільськогосподарські підприємства 139,2 км², фермерські господарства 110,9 км², одноосібники 104 км², приватні підприємці 3,7 км²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412">
                <a:tc>
                  <a:txBody>
                    <a:bodyPr/>
                    <a:lstStyle/>
                    <a:p>
                      <a:pPr marL="90170" hangingPunct="0">
                        <a:spcAft>
                          <a:spcPts val="0"/>
                        </a:spcAft>
                      </a:pPr>
                      <a:r>
                        <a:rPr lang="uk-UA" sz="600" b="1" dirty="0">
                          <a:solidFill>
                            <a:schemeClr val="tx1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Площа лісового фонду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8740" algn="just" fontAlgn="auto" hangingPunct="1">
                        <a:spcAft>
                          <a:spcPts val="0"/>
                        </a:spcAft>
                      </a:pPr>
                      <a:r>
                        <a:rPr lang="uk-UA" sz="700" b="1">
                          <a:latin typeface="Times New Roman CYR"/>
                          <a:ea typeface="Times New Roman"/>
                          <a:cs typeface="Times New Roman"/>
                        </a:rPr>
                        <a:t>756,9 га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9059">
                <a:tc>
                  <a:txBody>
                    <a:bodyPr/>
                    <a:lstStyle/>
                    <a:p>
                      <a:pPr marL="90170" hangingPunct="0">
                        <a:spcAft>
                          <a:spcPts val="0"/>
                        </a:spcAft>
                      </a:pPr>
                      <a:r>
                        <a:rPr lang="uk-UA" sz="600" b="1" dirty="0">
                          <a:solidFill>
                            <a:schemeClr val="tx1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Водні ресурси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8740" algn="just" fontAlgn="auto" hangingPunct="1">
                        <a:spcAft>
                          <a:spcPts val="0"/>
                        </a:spcAft>
                      </a:pPr>
                      <a:r>
                        <a:rPr lang="uk-UA" sz="600" dirty="0">
                          <a:latin typeface="Times New Roman CYR"/>
                          <a:ea typeface="Times New Roman"/>
                          <a:cs typeface="Times New Roman"/>
                        </a:rPr>
                        <a:t>річка Південний Буг, притока Гнилий </a:t>
                      </a:r>
                      <a:r>
                        <a:rPr lang="uk-UA" sz="600" dirty="0" err="1">
                          <a:latin typeface="Times New Roman CYR"/>
                          <a:ea typeface="Times New Roman"/>
                          <a:cs typeface="Times New Roman"/>
                        </a:rPr>
                        <a:t>Єланець</a:t>
                      </a:r>
                      <a:r>
                        <a:rPr lang="uk-UA" sz="600" dirty="0">
                          <a:latin typeface="Times New Roman CYR"/>
                          <a:ea typeface="Times New Roman"/>
                          <a:cs typeface="Times New Roman"/>
                        </a:rPr>
                        <a:t> та </a:t>
                      </a:r>
                      <a:r>
                        <a:rPr lang="uk-UA" sz="600" dirty="0" err="1">
                          <a:latin typeface="Times New Roman CYR"/>
                          <a:ea typeface="Times New Roman"/>
                          <a:cs typeface="Times New Roman"/>
                        </a:rPr>
                        <a:t>Нірша</a:t>
                      </a:r>
                      <a:r>
                        <a:rPr lang="uk-UA" sz="600" dirty="0">
                          <a:latin typeface="Times New Roman CYR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uk-UA" sz="600" dirty="0" err="1">
                          <a:latin typeface="Times New Roman CYR"/>
                          <a:ea typeface="Times New Roman"/>
                          <a:cs typeface="Times New Roman"/>
                        </a:rPr>
                        <a:t>Щербанівське</a:t>
                      </a:r>
                      <a:r>
                        <a:rPr lang="uk-UA" sz="600" dirty="0">
                          <a:latin typeface="Times New Roman CYR"/>
                          <a:ea typeface="Times New Roman"/>
                          <a:cs typeface="Times New Roman"/>
                        </a:rPr>
                        <a:t> водосховище, Михайлівський ставок 56 га</a:t>
                      </a:r>
                      <a:endParaRPr lang="ru-RU" sz="6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353">
                <a:tc>
                  <a:txBody>
                    <a:bodyPr/>
                    <a:lstStyle/>
                    <a:p>
                      <a:pPr marL="90170" hangingPunct="0">
                        <a:spcAft>
                          <a:spcPts val="0"/>
                        </a:spcAft>
                      </a:pPr>
                      <a:r>
                        <a:rPr lang="uk-UA" sz="600" b="1" dirty="0">
                          <a:solidFill>
                            <a:schemeClr val="tx1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Родовища корисних копалин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uk-UA" sz="600">
                          <a:latin typeface="Times New Roman CYR"/>
                          <a:ea typeface="Times New Roman"/>
                          <a:cs typeface="Times New Roman"/>
                        </a:rPr>
                        <a:t>піску</a:t>
                      </a:r>
                      <a:r>
                        <a:rPr lang="ru-RU" sz="600">
                          <a:latin typeface="Times New Roman CYR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uk-UA" sz="600">
                          <a:latin typeface="Times New Roman CYR"/>
                          <a:ea typeface="Times New Roman"/>
                          <a:cs typeface="Times New Roman"/>
                        </a:rPr>
                        <a:t>глини, каменю ракушняку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706">
                <a:tc rowSpan="4">
                  <a:txBody>
                    <a:bodyPr/>
                    <a:lstStyle/>
                    <a:p>
                      <a:pPr marL="90170" hangingPunct="0">
                        <a:spcAft>
                          <a:spcPts val="0"/>
                        </a:spcAft>
                      </a:pPr>
                      <a:r>
                        <a:rPr lang="uk-UA" sz="600" b="1" dirty="0">
                          <a:solidFill>
                            <a:schemeClr val="tx1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Кордони межують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5250" fontAlgn="auto" hangingPunct="1">
                        <a:spcAft>
                          <a:spcPts val="0"/>
                        </a:spcAft>
                      </a:pPr>
                      <a:r>
                        <a:rPr lang="uk-UA" sz="600" dirty="0">
                          <a:latin typeface="Times New Roman CYR"/>
                          <a:ea typeface="Times New Roman"/>
                          <a:cs typeface="Times New Roman"/>
                        </a:rPr>
                        <a:t>на півночі з </a:t>
                      </a:r>
                      <a:r>
                        <a:rPr lang="uk-UA" sz="600" dirty="0" err="1">
                          <a:latin typeface="Times New Roman CYR"/>
                          <a:ea typeface="Times New Roman"/>
                          <a:cs typeface="Times New Roman"/>
                        </a:rPr>
                        <a:t>Єланецькою</a:t>
                      </a:r>
                      <a:r>
                        <a:rPr lang="uk-UA" sz="600" dirty="0">
                          <a:latin typeface="Times New Roman CYR"/>
                          <a:ea typeface="Times New Roman"/>
                          <a:cs typeface="Times New Roman"/>
                        </a:rPr>
                        <a:t> територіальною громадою Вознесенського району</a:t>
                      </a:r>
                      <a:endParaRPr lang="ru-RU" sz="6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7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95250" fontAlgn="auto" hangingPunct="1">
                        <a:spcAft>
                          <a:spcPts val="0"/>
                        </a:spcAft>
                      </a:pPr>
                      <a:r>
                        <a:rPr lang="uk-UA" sz="600" dirty="0">
                          <a:latin typeface="Times New Roman CYR"/>
                          <a:ea typeface="Times New Roman"/>
                          <a:cs typeface="Times New Roman"/>
                        </a:rPr>
                        <a:t>на півдні і з Костянтинівською територіальною громадою Миколаївського району</a:t>
                      </a:r>
                      <a:endParaRPr lang="ru-RU" sz="6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9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95250" fontAlgn="auto" hangingPunct="1">
                        <a:spcAft>
                          <a:spcPts val="0"/>
                        </a:spcAft>
                      </a:pPr>
                      <a:r>
                        <a:rPr lang="uk-UA" sz="600" dirty="0">
                          <a:latin typeface="Times New Roman CYR"/>
                          <a:ea typeface="Times New Roman"/>
                          <a:cs typeface="Times New Roman"/>
                        </a:rPr>
                        <a:t>на сході з </a:t>
                      </a:r>
                      <a:r>
                        <a:rPr lang="uk-UA" sz="600" dirty="0" err="1">
                          <a:latin typeface="Times New Roman CYR"/>
                          <a:ea typeface="Times New Roman"/>
                          <a:cs typeface="Times New Roman"/>
                        </a:rPr>
                        <a:t>Сухоєланецькою</a:t>
                      </a:r>
                      <a:r>
                        <a:rPr lang="uk-UA" sz="600" dirty="0">
                          <a:latin typeface="Times New Roman CYR"/>
                          <a:ea typeface="Times New Roman"/>
                          <a:cs typeface="Times New Roman"/>
                        </a:rPr>
                        <a:t> територіальною громадою Миколаївського району</a:t>
                      </a:r>
                      <a:endParaRPr lang="ru-RU" sz="6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54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uk-UA" sz="600">
                          <a:latin typeface="Times New Roman CYR"/>
                          <a:ea typeface="Times New Roman"/>
                          <a:cs typeface="Times New Roman"/>
                        </a:rPr>
                        <a:t>на заході з Дорошівською та Веселинівською територіальною громадами Вознесенського району</a:t>
                      </a:r>
                      <a:r>
                        <a:rPr lang="uk-UA" sz="600">
                          <a:latin typeface="Times New Roman"/>
                          <a:ea typeface="Times New Roman"/>
                          <a:cs typeface="Times New Roman"/>
                        </a:rPr>
                        <a:t> та Ольшанською сільською  територіальною громадою  Миколаївського району 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706">
                <a:tc rowSpan="10">
                  <a:txBody>
                    <a:bodyPr/>
                    <a:lstStyle/>
                    <a:p>
                      <a:pPr marL="90170" hangingPunct="0">
                        <a:spcAft>
                          <a:spcPts val="0"/>
                        </a:spcAft>
                      </a:pPr>
                      <a:r>
                        <a:rPr lang="uk-UA" sz="600" b="1" dirty="0">
                          <a:solidFill>
                            <a:schemeClr val="tx1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Кількість закладів, що утримуються за рахунок бюджету територіальної громади 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8740" algn="just" hangingPunct="0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 CYR"/>
                          <a:ea typeface="Times New Roman"/>
                          <a:cs typeface="Times New Roman"/>
                        </a:rPr>
                        <a:t>закладів загальної середньої освіти I-III ступеня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600" b="1">
                          <a:latin typeface="Times New Roman CYR"/>
                          <a:ea typeface="Times New Roman"/>
                          <a:cs typeface="Times New Roman"/>
                        </a:rPr>
                        <a:t>4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1927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8740" algn="just" hangingPunct="0">
                        <a:spcAft>
                          <a:spcPts val="0"/>
                        </a:spcAft>
                      </a:pPr>
                      <a:r>
                        <a:rPr lang="uk-UA" sz="600">
                          <a:latin typeface="Times New Roman CYR"/>
                          <a:ea typeface="Times New Roman"/>
                          <a:cs typeface="Times New Roman"/>
                        </a:rPr>
                        <a:t>закладів загальної середньої освіти I-II ступеня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600" b="1">
                          <a:latin typeface="Times New Roman CYR"/>
                          <a:ea typeface="Times New Roman"/>
                          <a:cs typeface="Times New Roman"/>
                        </a:rPr>
                        <a:t>4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963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8740" algn="just" hangingPunct="0">
                        <a:spcAft>
                          <a:spcPts val="0"/>
                        </a:spcAft>
                      </a:pPr>
                      <a:r>
                        <a:rPr lang="uk-UA" sz="600">
                          <a:latin typeface="Times New Roman CYR"/>
                          <a:ea typeface="Times New Roman"/>
                          <a:cs typeface="Times New Roman"/>
                        </a:rPr>
                        <a:t>закладів загальної середньої освіти I ступеня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600" b="1">
                          <a:latin typeface="Times New Roman CYR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963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8740" algn="just" hangingPunct="0">
                        <a:spcAft>
                          <a:spcPts val="0"/>
                        </a:spcAft>
                      </a:pPr>
                      <a:r>
                        <a:rPr lang="uk-UA" sz="600">
                          <a:latin typeface="Times New Roman CYR"/>
                          <a:ea typeface="Times New Roman"/>
                          <a:cs typeface="Times New Roman"/>
                        </a:rPr>
                        <a:t>закладів дошкільної освіти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600" b="1">
                          <a:latin typeface="Times New Roman CYR"/>
                          <a:ea typeface="Times New Roman"/>
                          <a:cs typeface="Times New Roman"/>
                        </a:rPr>
                        <a:t>12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963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8740" algn="just" hangingPunct="0">
                        <a:spcAft>
                          <a:spcPts val="0"/>
                        </a:spcAft>
                      </a:pPr>
                      <a:r>
                        <a:rPr lang="uk-UA" sz="600">
                          <a:latin typeface="Times New Roman CYR"/>
                          <a:ea typeface="Times New Roman"/>
                          <a:cs typeface="Times New Roman"/>
                        </a:rPr>
                        <a:t>закладів позашкільної освіти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600" b="1">
                          <a:latin typeface="Times New Roman CYR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963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8740" algn="just" hangingPunct="0">
                        <a:spcAft>
                          <a:spcPts val="0"/>
                        </a:spcAft>
                      </a:pPr>
                      <a:r>
                        <a:rPr lang="uk-UA" sz="600">
                          <a:latin typeface="Times New Roman CYR"/>
                          <a:ea typeface="Times New Roman"/>
                          <a:cs typeface="Times New Roman"/>
                        </a:rPr>
                        <a:t>закладів культури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600" b="1">
                          <a:latin typeface="Times New Roman CYR"/>
                          <a:ea typeface="Times New Roman"/>
                          <a:cs typeface="Times New Roman"/>
                        </a:rPr>
                        <a:t>20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963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8740" algn="just" hangingPunct="0">
                        <a:spcAft>
                          <a:spcPts val="0"/>
                        </a:spcAft>
                      </a:pPr>
                      <a:r>
                        <a:rPr lang="uk-UA" sz="600">
                          <a:latin typeface="Times New Roman CYR"/>
                          <a:ea typeface="Times New Roman"/>
                          <a:cs typeface="Times New Roman"/>
                        </a:rPr>
                        <a:t>закладів фізичної культури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600" b="1">
                          <a:latin typeface="Times New Roman CYR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963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8740" algn="just" hangingPunct="0">
                        <a:spcAft>
                          <a:spcPts val="0"/>
                        </a:spcAft>
                      </a:pPr>
                      <a:r>
                        <a:rPr lang="uk-UA" sz="600">
                          <a:latin typeface="Times New Roman CYR"/>
                          <a:ea typeface="Times New Roman"/>
                          <a:cs typeface="Times New Roman"/>
                        </a:rPr>
                        <a:t>пункти здоров</a:t>
                      </a:r>
                      <a:r>
                        <a:rPr lang="uk-UA" sz="600">
                          <a:latin typeface="Times New Roman CYR"/>
                          <a:ea typeface="Times New Roman"/>
                          <a:cs typeface="Times New Roman CYR"/>
                        </a:rPr>
                        <a:t>‘</a:t>
                      </a:r>
                      <a:r>
                        <a:rPr lang="uk-UA" sz="600">
                          <a:latin typeface="Times New Roman CYR"/>
                          <a:ea typeface="Times New Roman"/>
                          <a:cs typeface="Times New Roman"/>
                        </a:rPr>
                        <a:t>я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600" b="1">
                          <a:latin typeface="Times New Roman CYR"/>
                          <a:ea typeface="Times New Roman"/>
                          <a:cs typeface="Times New Roman"/>
                        </a:rPr>
                        <a:t>3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963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8740" algn="just" hangingPunct="0">
                        <a:spcAft>
                          <a:spcPts val="0"/>
                        </a:spcAft>
                      </a:pPr>
                      <a:r>
                        <a:rPr lang="uk-UA" sz="600">
                          <a:latin typeface="Times New Roman CYR"/>
                          <a:ea typeface="Times New Roman"/>
                          <a:cs typeface="Times New Roman"/>
                        </a:rPr>
                        <a:t>амбулаторій, поліклінік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600" b="1">
                          <a:latin typeface="Times New Roman CYR"/>
                          <a:ea typeface="Times New Roman"/>
                          <a:cs typeface="Times New Roman"/>
                        </a:rPr>
                        <a:t>5</a:t>
                      </a:r>
                      <a:endParaRPr lang="ru-RU" sz="6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963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8740" algn="just" hangingPunct="0">
                        <a:spcAft>
                          <a:spcPts val="0"/>
                        </a:spcAft>
                      </a:pPr>
                      <a:r>
                        <a:rPr lang="uk-UA" sz="600" dirty="0">
                          <a:latin typeface="Times New Roman CYR"/>
                          <a:ea typeface="Times New Roman"/>
                          <a:cs typeface="Times New Roman"/>
                        </a:rPr>
                        <a:t>лікарень</a:t>
                      </a:r>
                      <a:endParaRPr lang="ru-RU" sz="6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600" b="1" dirty="0">
                          <a:latin typeface="Times New Roman CYR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71744"/>
            <a:ext cx="4214842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05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60648"/>
            <a:ext cx="5230934" cy="18110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Інвестиційна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мета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45" y="1849015"/>
            <a:ext cx="5941526" cy="287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53"/>
          <a:stretch>
            <a:fillRect/>
          </a:stretch>
        </p:blipFill>
        <p:spPr bwMode="auto">
          <a:xfrm>
            <a:off x="214282" y="4786322"/>
            <a:ext cx="5459666" cy="170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9810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8680"/>
            <a:ext cx="190817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215074" y="2500306"/>
            <a:ext cx="2714644" cy="29238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КОНКУРЕНТНІ ПЕРЕВАГИ ГРОМАДИ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Багатий ресурсний  потенціал: наявність  водних  та  земельних ресурсів.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Вдале   географічне  розташування,  зокрема,  на  перетині  важливих  транспортних  шляхів,  у  тому  числі  траси державного  значення.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 CYR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Достатня кількість  трудових  ресурсів,  про  що  свідчить    </a:t>
            </a:r>
            <a:r>
              <a:rPr kumimoji="0" lang="uk-UA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кількість  населення працездатного віку.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Величезний  туристичний  потенціал  міста.  Наявність  туристичних  об’єктів  та  пам’яток культури.</a:t>
            </a: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00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19" y="3571876"/>
            <a:ext cx="4000529" cy="785818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НАСЕЛЕННЯ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071934" y="731520"/>
            <a:ext cx="3471866" cy="697216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" name="Рисунок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559" y="285728"/>
            <a:ext cx="3101433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00561" y="2714619"/>
          <a:ext cx="4214841" cy="3784617"/>
        </p:xfrm>
        <a:graphic>
          <a:graphicData uri="http://schemas.openxmlformats.org/drawingml/2006/table">
            <a:tbl>
              <a:tblPr/>
              <a:tblGrid>
                <a:gridCol w="2079014"/>
                <a:gridCol w="1225298"/>
                <a:gridCol w="910529"/>
              </a:tblGrid>
              <a:tr h="912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Категорія населення</a:t>
                      </a:r>
                      <a:endParaRPr kumimoji="0" lang="uk-U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7171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Усього</a:t>
                      </a:r>
                      <a:endParaRPr kumimoji="0" lang="uk-U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71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 т.ч. у Новій Одесі</a:t>
                      </a:r>
                      <a:endParaRPr kumimoji="0" 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7171"/>
                    </a:solidFill>
                  </a:tcPr>
                </a:tc>
              </a:tr>
              <a:tr h="2906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Кількість населення</a:t>
                      </a:r>
                      <a:endParaRPr kumimoji="0" lang="uk-U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17726</a:t>
                      </a:r>
                      <a:endParaRPr kumimoji="0" lang="uk-U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12518</a:t>
                      </a:r>
                      <a:endParaRPr kumimoji="0" 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9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Кількість дітей сиріт та дітей, позбавлених батьківського піклування</a:t>
                      </a:r>
                      <a:endParaRPr kumimoji="0" lang="uk-U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kumimoji="0" lang="uk-U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uk-U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6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Одинокі громадяни</a:t>
                      </a:r>
                      <a:endParaRPr kumimoji="0" lang="uk-U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</a:t>
                      </a:r>
                      <a:endParaRPr kumimoji="0" lang="uk-U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kumimoji="0" lang="uk-U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6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Пенсіонери</a:t>
                      </a:r>
                      <a:endParaRPr kumimoji="0" 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4969</a:t>
                      </a:r>
                      <a:endParaRPr kumimoji="0" lang="uk-U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3818</a:t>
                      </a:r>
                      <a:endParaRPr kumimoji="0" lang="uk-U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89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Загальна кількість сімей з дітьми</a:t>
                      </a:r>
                      <a:endParaRPr kumimoji="0" 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1930</a:t>
                      </a:r>
                      <a:endParaRPr kumimoji="0" 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  <a:endParaRPr kumimoji="0" lang="uk-U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6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Повні сім’ї з дітьми</a:t>
                      </a:r>
                      <a:endParaRPr kumimoji="0" 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1652</a:t>
                      </a:r>
                      <a:endParaRPr kumimoji="0" lang="uk-U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1060</a:t>
                      </a:r>
                      <a:endParaRPr kumimoji="0" lang="uk-U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6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Неповні сім’ї з дітьми</a:t>
                      </a:r>
                      <a:endParaRPr kumimoji="0" 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278</a:t>
                      </a:r>
                      <a:endParaRPr kumimoji="0" 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</a:t>
                      </a:r>
                      <a:endParaRPr kumimoji="0" lang="uk-U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601" name="Object 1"/>
          <p:cNvGraphicFramePr>
            <a:graphicFrameLocks/>
          </p:cNvGraphicFramePr>
          <p:nvPr/>
        </p:nvGraphicFramePr>
        <p:xfrm>
          <a:off x="3643306" y="214290"/>
          <a:ext cx="5124445" cy="2714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Диаграмма" r:id="rId5" imgW="5838943" imgH="3086028" progId="Excel.Sheet.8">
                  <p:embed/>
                </p:oleObj>
              </mc:Choice>
              <mc:Fallback>
                <p:oleObj name="Диаграмма" r:id="rId5" imgW="5838943" imgH="3086028" progId="Excel.Sheet.8">
                  <p:embed/>
                  <p:pic>
                    <p:nvPicPr>
                      <p:cNvPr id="0" name="Picture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06" y="214290"/>
                        <a:ext cx="5124445" cy="27146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Рисунок 9" descr="C:\Users\Пользователь\Documents\зображення_viber_2025-05-18_16-44-59-671.jpg"/>
          <p:cNvPicPr/>
          <p:nvPr/>
        </p:nvPicPr>
        <p:blipFill>
          <a:blip r:embed="rId7" cstate="print"/>
          <a:srcRect t="25143"/>
          <a:stretch>
            <a:fillRect/>
          </a:stretch>
        </p:blipFill>
        <p:spPr bwMode="auto">
          <a:xfrm>
            <a:off x="571472" y="4572008"/>
            <a:ext cx="335758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274638"/>
            <a:ext cx="3718746" cy="1368412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Транспортна мережа 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8757" y="620688"/>
            <a:ext cx="5256584" cy="4463106"/>
          </a:xfrm>
        </p:spPr>
        <p:txBody>
          <a:bodyPr>
            <a:normAutofit fontScale="47500" lnSpcReduction="20000"/>
          </a:bodyPr>
          <a:lstStyle/>
          <a:p>
            <a:pPr marL="45720" indent="0">
              <a:buNone/>
            </a:pPr>
            <a:r>
              <a:rPr lang="uk-UA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Calibri"/>
              </a:rPr>
              <a:t>Мережа </a:t>
            </a:r>
            <a:r>
              <a:rPr lang="uk-UA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Calibri"/>
              </a:rPr>
              <a:t>доріг загального користування територіальної громади становить 313 </a:t>
            </a:r>
            <a:r>
              <a:rPr lang="uk-UA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Calibri"/>
              </a:rPr>
              <a:t>км,</a:t>
            </a:r>
          </a:p>
          <a:p>
            <a:pPr marL="45720" indent="0">
              <a:buNone/>
            </a:pPr>
            <a:r>
              <a:rPr lang="uk-UA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Calibri"/>
              </a:rPr>
              <a:t>з </a:t>
            </a:r>
            <a:r>
              <a:rPr lang="uk-UA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Calibri"/>
              </a:rPr>
              <a:t>них з асфальтобетонним покриттям 132 км; дороги державного значення – 21,8 </a:t>
            </a:r>
            <a:r>
              <a:rPr lang="uk-UA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Calibri"/>
              </a:rPr>
              <a:t>км; місцевого </a:t>
            </a:r>
            <a:r>
              <a:rPr lang="uk-UA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Calibri"/>
              </a:rPr>
              <a:t>значення – 291,2 км</a:t>
            </a:r>
            <a:r>
              <a:rPr lang="uk-UA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Calibri"/>
              </a:rPr>
              <a:t>.</a:t>
            </a:r>
          </a:p>
          <a:p>
            <a:pPr marL="45720" indent="0">
              <a:buNone/>
            </a:pPr>
            <a:endParaRPr lang="uk-UA" sz="40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ea typeface="Calibri"/>
            </a:endParaRPr>
          </a:p>
          <a:p>
            <a:pPr algn="ctr">
              <a:buNone/>
            </a:pPr>
            <a:r>
              <a:rPr lang="uk-UA" sz="4000" b="1" dirty="0" smtClean="0">
                <a:solidFill>
                  <a:schemeClr val="tx1"/>
                </a:solidFill>
                <a:latin typeface="Times New Roman"/>
                <a:ea typeface="Calibri"/>
              </a:rPr>
              <a:t>Через </a:t>
            </a:r>
            <a:r>
              <a:rPr lang="uk-UA" sz="4000" b="1" dirty="0">
                <a:solidFill>
                  <a:schemeClr val="tx1"/>
                </a:solidFill>
                <a:latin typeface="Times New Roman"/>
                <a:ea typeface="Calibri"/>
              </a:rPr>
              <a:t>територію територіальної громади проходять автомобільні </a:t>
            </a:r>
            <a:r>
              <a:rPr lang="uk-UA" sz="4000" b="1" dirty="0" smtClean="0">
                <a:solidFill>
                  <a:schemeClr val="tx1"/>
                </a:solidFill>
                <a:latin typeface="Times New Roman"/>
                <a:ea typeface="Calibri"/>
              </a:rPr>
              <a:t>шляхи:</a:t>
            </a:r>
          </a:p>
          <a:p>
            <a:pPr marL="45720" indent="0">
              <a:buNone/>
            </a:pPr>
            <a:r>
              <a:rPr lang="uk-UA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Calibri"/>
              </a:rPr>
              <a:t>1</a:t>
            </a:r>
            <a:r>
              <a:rPr lang="uk-UA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Calibri"/>
              </a:rPr>
              <a:t>. </a:t>
            </a:r>
            <a:r>
              <a:rPr lang="uk-UA" sz="35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Calibri"/>
              </a:rPr>
              <a:t>Улянівка</a:t>
            </a:r>
            <a:r>
              <a:rPr lang="uk-UA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Calibri"/>
              </a:rPr>
              <a:t> - Миколаїв (через Вознесенськ) – </a:t>
            </a:r>
            <a:r>
              <a:rPr lang="uk-UA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Calibri"/>
              </a:rPr>
              <a:t>Р-06,</a:t>
            </a:r>
          </a:p>
          <a:p>
            <a:pPr marL="45720" indent="0">
              <a:buNone/>
            </a:pPr>
            <a:r>
              <a:rPr lang="uk-UA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Calibri"/>
              </a:rPr>
              <a:t>2</a:t>
            </a:r>
            <a:r>
              <a:rPr lang="uk-UA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Calibri"/>
              </a:rPr>
              <a:t>. Олександрівка – Кіровоград - Миколаїв – </a:t>
            </a:r>
            <a:r>
              <a:rPr lang="uk-UA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Calibri"/>
              </a:rPr>
              <a:t>Н-14,</a:t>
            </a:r>
          </a:p>
          <a:p>
            <a:pPr marL="45720" indent="0">
              <a:buNone/>
            </a:pPr>
            <a:r>
              <a:rPr lang="uk-UA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Calibri"/>
              </a:rPr>
              <a:t>3</a:t>
            </a:r>
            <a:r>
              <a:rPr lang="uk-UA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Calibri"/>
              </a:rPr>
              <a:t>. Миколаїв - </a:t>
            </a:r>
            <a:r>
              <a:rPr lang="uk-UA" sz="35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Calibri"/>
              </a:rPr>
              <a:t>Благовіщенськ</a:t>
            </a:r>
            <a:r>
              <a:rPr lang="uk-UA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Calibri"/>
              </a:rPr>
              <a:t> (Н-24</a:t>
            </a:r>
            <a:r>
              <a:rPr lang="uk-UA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Calibri"/>
              </a:rPr>
              <a:t>),</a:t>
            </a:r>
          </a:p>
          <a:p>
            <a:pPr marL="45720" indent="0">
              <a:buNone/>
            </a:pPr>
            <a:r>
              <a:rPr lang="uk-UA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Calibri"/>
              </a:rPr>
              <a:t>4</a:t>
            </a:r>
            <a:r>
              <a:rPr lang="uk-UA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Calibri"/>
              </a:rPr>
              <a:t>. Нова Одеса - </a:t>
            </a:r>
            <a:r>
              <a:rPr lang="uk-UA" sz="35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Calibri"/>
              </a:rPr>
              <a:t>Єланець</a:t>
            </a:r>
            <a:r>
              <a:rPr lang="uk-UA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Calibri"/>
              </a:rPr>
              <a:t> (</a:t>
            </a:r>
            <a:r>
              <a:rPr lang="uk-UA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Calibri"/>
              </a:rPr>
              <a:t>Т-1510) </a:t>
            </a:r>
          </a:p>
          <a:p>
            <a:pPr marL="45720" indent="0">
              <a:buNone/>
            </a:pPr>
            <a:r>
              <a:rPr lang="uk-UA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Calibri"/>
              </a:rPr>
              <a:t>5</a:t>
            </a:r>
            <a:r>
              <a:rPr lang="uk-UA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Calibri"/>
              </a:rPr>
              <a:t>. Обхід м. Нова Одеса (Т-1503</a:t>
            </a:r>
            <a:r>
              <a:rPr lang="uk-UA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Calibri"/>
              </a:rPr>
              <a:t>)</a:t>
            </a:r>
            <a:endParaRPr lang="uk-UA" sz="40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ea typeface="Calibri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4429132"/>
            <a:ext cx="4143404" cy="2081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72132" y="1643051"/>
            <a:ext cx="342902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Відстань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від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ділянки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до: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міжнародного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аеропорту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«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Миколаїв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»  -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33 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км  (без 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урахування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маршруту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руху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);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до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залізничної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станції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Баловне  –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28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км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-автодороги 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національного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значення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Н14    –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2,5км.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 useBgFill="1">
        <p:nvSpPr>
          <p:cNvPr id="6" name="Прямоугольник 5"/>
          <p:cNvSpPr/>
          <p:nvPr/>
        </p:nvSpPr>
        <p:spPr>
          <a:xfrm>
            <a:off x="4714876" y="4214818"/>
            <a:ext cx="342902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/>
              <a:t>Історія громади</a:t>
            </a:r>
          </a:p>
          <a:p>
            <a:r>
              <a:rPr lang="uk-UA" sz="1200" dirty="0" smtClean="0"/>
              <a:t>У </a:t>
            </a:r>
            <a:r>
              <a:rPr lang="en-US" sz="1200" dirty="0" err="1" smtClean="0"/>
              <a:t>XVIIIc</a:t>
            </a:r>
            <a:r>
              <a:rPr lang="uk-UA" sz="1200" dirty="0" smtClean="0"/>
              <a:t>т. на місці сучасної  громади були зимівники запорізьких козаків, які входили до </a:t>
            </a:r>
            <a:r>
              <a:rPr lang="uk-UA" sz="1200" dirty="0" err="1" smtClean="0"/>
              <a:t>Бугогардівської</a:t>
            </a:r>
            <a:r>
              <a:rPr lang="uk-UA" sz="1200" dirty="0" smtClean="0"/>
              <a:t> паланки. Після російсько-турецької війни 1768-1774 рр. царський уряд подарував козацькій старшині ці Землі. Для захисту від нападу кримських татар і турків 1776 року понад Південним Бугом був розміщений Вербований козацький полк, сформований із запорізьких козаків, які того ж року заснували ряд </a:t>
            </a:r>
            <a:r>
              <a:rPr lang="uk-UA" sz="1200" dirty="0" err="1" smtClean="0"/>
              <a:t>слобід</a:t>
            </a:r>
            <a:r>
              <a:rPr lang="uk-UA" sz="1200" dirty="0" smtClean="0"/>
              <a:t>, у тому числі і майбутню Нову Одесу</a:t>
            </a:r>
            <a:r>
              <a:rPr lang="uk-UA" dirty="0" smtClean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0667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4071966" cy="1700038"/>
          </a:xfrm>
        </p:spPr>
        <p:txBody>
          <a:bodyPr/>
          <a:lstStyle/>
          <a:p>
            <a:pPr algn="l">
              <a:buNone/>
            </a:pPr>
            <a:r>
              <a:rPr lang="uk-UA" dirty="0" smtClean="0"/>
              <a:t>ЕКОНОМІЧНІ ПОКАЗНИКИ </a:t>
            </a:r>
            <a:endParaRPr lang="uk-UA" dirty="0"/>
          </a:p>
        </p:txBody>
      </p:sp>
      <p:pic>
        <p:nvPicPr>
          <p:cNvPr id="6" name="Рисунок 5" descr="https://lh7-us.googleusercontent.com/fylotskoYmzSaRaGpMYJ-zf_1Nzh1f_sEyh3oUQCOVkmSd4ao8hB6SWF1CYR80xeDrNc7raJnA4DKIkPjfh6EXSgHiEQJ8yMNQ3nE_TAgIJjBbs0F8w8GLxh0LYeztFYsiOTsHRW61_KIq0nNzwzKm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0"/>
            <a:ext cx="492919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857753" y="1928802"/>
          <a:ext cx="3929089" cy="4500596"/>
        </p:xfrm>
        <a:graphic>
          <a:graphicData uri="http://schemas.openxmlformats.org/drawingml/2006/table">
            <a:tbl>
              <a:tblPr/>
              <a:tblGrid>
                <a:gridCol w="765142"/>
                <a:gridCol w="1047868"/>
                <a:gridCol w="765142"/>
                <a:gridCol w="703699"/>
                <a:gridCol w="647238"/>
              </a:tblGrid>
              <a:tr h="156280">
                <a:tc rowSpan="2"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600" b="1" dirty="0" err="1"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ru-RU" sz="600" b="1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6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8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600" b="1" dirty="0" err="1">
                          <a:latin typeface="Times New Roman"/>
                          <a:ea typeface="Times New Roman"/>
                          <a:cs typeface="Times New Roman"/>
                        </a:rPr>
                        <a:t>Найменування</a:t>
                      </a:r>
                      <a:r>
                        <a:rPr lang="ru-RU" sz="6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600" b="1" dirty="0" err="1">
                          <a:latin typeface="Times New Roman"/>
                          <a:ea typeface="Times New Roman"/>
                          <a:cs typeface="Times New Roman"/>
                        </a:rPr>
                        <a:t>показника</a:t>
                      </a:r>
                      <a:endParaRPr lang="ru-RU" sz="8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2022 рік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2023 рік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2024 рік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1562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(план)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(план)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(план)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6525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38681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Arial CYR"/>
                          <a:ea typeface="Times New Roman"/>
                          <a:cs typeface="Calibri"/>
                        </a:rPr>
                        <a:t>1.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Arial CYR"/>
                          <a:ea typeface="Times New Roman"/>
                          <a:cs typeface="Calibri"/>
                        </a:rPr>
                        <a:t>Доходи (з міжбюджетними трансфертами), у тому числі: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Arial CYR"/>
                          <a:ea typeface="Times New Roman"/>
                          <a:cs typeface="Calibri"/>
                        </a:rPr>
                        <a:t>161 174 775,00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Arial CYR"/>
                          <a:ea typeface="Times New Roman"/>
                          <a:cs typeface="Calibri"/>
                        </a:rPr>
                        <a:t>175 276 378,00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Arial CYR"/>
                          <a:ea typeface="Times New Roman"/>
                          <a:cs typeface="Calibri"/>
                        </a:rPr>
                        <a:t>188 686 529,0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41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600">
                          <a:latin typeface="Arial CYR"/>
                          <a:ea typeface="Times New Roman"/>
                          <a:cs typeface="Calibri"/>
                        </a:rPr>
                        <a:t>X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600">
                          <a:latin typeface="Arial CYR"/>
                          <a:ea typeface="Times New Roman"/>
                          <a:cs typeface="Calibri"/>
                        </a:rPr>
                        <a:t>загальний фонд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600">
                          <a:latin typeface="Arial CYR"/>
                          <a:ea typeface="Times New Roman"/>
                          <a:cs typeface="Calibri"/>
                        </a:rPr>
                        <a:t>158 914 371,00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600">
                          <a:latin typeface="Arial CYR"/>
                          <a:ea typeface="Times New Roman"/>
                          <a:cs typeface="Calibri"/>
                        </a:rPr>
                        <a:t>172 873 734,00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600">
                          <a:latin typeface="Arial CYR"/>
                          <a:ea typeface="Times New Roman"/>
                          <a:cs typeface="Calibri"/>
                        </a:rPr>
                        <a:t>186 152 110,0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41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600">
                          <a:latin typeface="Arial CYR"/>
                          <a:ea typeface="Times New Roman"/>
                          <a:cs typeface="Calibri"/>
                        </a:rPr>
                        <a:t>X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600">
                          <a:latin typeface="Arial CYR"/>
                          <a:ea typeface="Times New Roman"/>
                          <a:cs typeface="Calibri"/>
                        </a:rPr>
                        <a:t>спеціальний фонд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600">
                          <a:latin typeface="Arial CYR"/>
                          <a:ea typeface="Times New Roman"/>
                          <a:cs typeface="Calibri"/>
                        </a:rPr>
                        <a:t>2 260 404,00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600">
                          <a:latin typeface="Arial CYR"/>
                          <a:ea typeface="Times New Roman"/>
                          <a:cs typeface="Calibri"/>
                        </a:rPr>
                        <a:t>2 402 644,00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600">
                          <a:latin typeface="Arial CYR"/>
                          <a:ea typeface="Times New Roman"/>
                          <a:cs typeface="Calibri"/>
                        </a:rPr>
                        <a:t>2 534 419,00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41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Arial CYR"/>
                          <a:ea typeface="Times New Roman"/>
                          <a:cs typeface="Calibri"/>
                        </a:rPr>
                        <a:t>2.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Arial CYR"/>
                          <a:ea typeface="Times New Roman"/>
                          <a:cs typeface="Calibri"/>
                        </a:rPr>
                        <a:t>Фінансування, у тому числі: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Arial CYR"/>
                          <a:ea typeface="Times New Roman"/>
                          <a:cs typeface="Calibri"/>
                        </a:rPr>
                        <a:t>0,00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Arial CYR"/>
                          <a:ea typeface="Times New Roman"/>
                          <a:cs typeface="Calibri"/>
                        </a:rPr>
                        <a:t>0,00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Arial CYR"/>
                          <a:ea typeface="Times New Roman"/>
                          <a:cs typeface="Calibri"/>
                        </a:rPr>
                        <a:t>0,00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525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600">
                          <a:latin typeface="Arial CYR"/>
                          <a:ea typeface="Times New Roman"/>
                          <a:cs typeface="Calibri"/>
                        </a:rPr>
                        <a:t>X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600">
                          <a:latin typeface="Arial CYR"/>
                          <a:ea typeface="Times New Roman"/>
                          <a:cs typeface="Calibri"/>
                        </a:rPr>
                        <a:t>загальний фонд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600">
                          <a:latin typeface="Arial CYR"/>
                          <a:ea typeface="Times New Roman"/>
                          <a:cs typeface="Calibri"/>
                        </a:rPr>
                        <a:t>0,00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600">
                          <a:latin typeface="Arial CYR"/>
                          <a:ea typeface="Times New Roman"/>
                          <a:cs typeface="Calibri"/>
                        </a:rPr>
                        <a:t>0,00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600">
                          <a:latin typeface="Arial CYR"/>
                          <a:ea typeface="Times New Roman"/>
                          <a:cs typeface="Calibri"/>
                        </a:rPr>
                        <a:t>0,00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525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600">
                          <a:latin typeface="Arial CYR"/>
                          <a:ea typeface="Times New Roman"/>
                          <a:cs typeface="Calibri"/>
                        </a:rPr>
                        <a:t>X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600">
                          <a:latin typeface="Arial CYR"/>
                          <a:ea typeface="Times New Roman"/>
                          <a:cs typeface="Calibri"/>
                        </a:rPr>
                        <a:t>спеціальний фонд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600">
                          <a:latin typeface="Arial CYR"/>
                          <a:ea typeface="Times New Roman"/>
                          <a:cs typeface="Calibri"/>
                        </a:rPr>
                        <a:t>0,00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600">
                          <a:latin typeface="Arial CYR"/>
                          <a:ea typeface="Times New Roman"/>
                          <a:cs typeface="Calibri"/>
                        </a:rPr>
                        <a:t>0,00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600">
                          <a:latin typeface="Arial CYR"/>
                          <a:ea typeface="Times New Roman"/>
                          <a:cs typeface="Calibri"/>
                        </a:rPr>
                        <a:t>0,00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010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Arial CYR"/>
                          <a:ea typeface="Times New Roman"/>
                          <a:cs typeface="Calibri"/>
                        </a:rPr>
                        <a:t>3.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Arial CYR"/>
                          <a:ea typeface="Times New Roman"/>
                          <a:cs typeface="Calibri"/>
                        </a:rPr>
                        <a:t>Повернення кредитів, у тому числі: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Arial CYR"/>
                          <a:ea typeface="Times New Roman"/>
                          <a:cs typeface="Calibri"/>
                        </a:rPr>
                        <a:t>0,00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Arial CYR"/>
                          <a:ea typeface="Times New Roman"/>
                          <a:cs typeface="Calibri"/>
                        </a:rPr>
                        <a:t>0,00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Arial CYR"/>
                          <a:ea typeface="Times New Roman"/>
                          <a:cs typeface="Calibri"/>
                        </a:rPr>
                        <a:t>0,00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010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Arial CYR"/>
                          <a:ea typeface="Times New Roman"/>
                          <a:cs typeface="Calibri"/>
                        </a:rPr>
                        <a:t>X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Arial CYR"/>
                          <a:ea typeface="Times New Roman"/>
                          <a:cs typeface="Calibri"/>
                        </a:rPr>
                        <a:t>УСЬОГО за розділом І, у тому числі: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Arial CYR"/>
                          <a:ea typeface="Times New Roman"/>
                          <a:cs typeface="Calibri"/>
                        </a:rPr>
                        <a:t>161 174 775,00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Arial CYR"/>
                          <a:ea typeface="Times New Roman"/>
                          <a:cs typeface="Calibri"/>
                        </a:rPr>
                        <a:t>175 276 378,00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Arial CYR"/>
                          <a:ea typeface="Times New Roman"/>
                          <a:cs typeface="Calibri"/>
                        </a:rPr>
                        <a:t>188 686 529,0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19341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Arial CYR"/>
                          <a:ea typeface="Times New Roman"/>
                          <a:cs typeface="Calibri"/>
                        </a:rPr>
                        <a:t>X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Arial CYR"/>
                          <a:ea typeface="Times New Roman"/>
                          <a:cs typeface="Calibri"/>
                        </a:rPr>
                        <a:t>загальний фонд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Arial CYR"/>
                          <a:ea typeface="Times New Roman"/>
                          <a:cs typeface="Calibri"/>
                        </a:rPr>
                        <a:t>158 914 371,00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Arial CYR"/>
                          <a:ea typeface="Times New Roman"/>
                          <a:cs typeface="Calibri"/>
                        </a:rPr>
                        <a:t>172 873 734,00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Arial CYR"/>
                          <a:ea typeface="Times New Roman"/>
                          <a:cs typeface="Calibri"/>
                        </a:rPr>
                        <a:t>186 152 110,0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19341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Arial CYR"/>
                          <a:ea typeface="Times New Roman"/>
                          <a:cs typeface="Calibri"/>
                        </a:rPr>
                        <a:t>X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Arial CYR"/>
                          <a:ea typeface="Times New Roman"/>
                          <a:cs typeface="Calibri"/>
                        </a:rPr>
                        <a:t>спеціальний фонд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Arial CYR"/>
                          <a:ea typeface="Times New Roman"/>
                          <a:cs typeface="Calibri"/>
                        </a:rPr>
                        <a:t>2 260 404,00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Arial CYR"/>
                          <a:ea typeface="Times New Roman"/>
                          <a:cs typeface="Calibri"/>
                        </a:rPr>
                        <a:t>2 402 644,00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Arial CYR"/>
                          <a:ea typeface="Times New Roman"/>
                          <a:cs typeface="Calibri"/>
                        </a:rPr>
                        <a:t>2 534 419,00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38681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Arial CYR"/>
                          <a:ea typeface="Times New Roman"/>
                          <a:cs typeface="Calibri"/>
                        </a:rPr>
                        <a:t>1.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Arial CYR"/>
                          <a:ea typeface="Times New Roman"/>
                          <a:cs typeface="Calibri"/>
                        </a:rPr>
                        <a:t>Видатки (з міжбюджетними трансфертами), у тому числі: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Arial CYR"/>
                          <a:ea typeface="Times New Roman"/>
                          <a:cs typeface="Calibri"/>
                        </a:rPr>
                        <a:t>161 174 775,00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Arial CYR"/>
                          <a:ea typeface="Times New Roman"/>
                          <a:cs typeface="Calibri"/>
                        </a:rPr>
                        <a:t>175 276 378,00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Arial CYR"/>
                          <a:ea typeface="Times New Roman"/>
                          <a:cs typeface="Calibri"/>
                        </a:rPr>
                        <a:t>188 686 529,00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41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600">
                          <a:latin typeface="Arial CYR"/>
                          <a:ea typeface="Times New Roman"/>
                          <a:cs typeface="Calibri"/>
                        </a:rPr>
                        <a:t>X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600">
                          <a:latin typeface="Arial CYR"/>
                          <a:ea typeface="Times New Roman"/>
                          <a:cs typeface="Calibri"/>
                        </a:rPr>
                        <a:t>загальний фонд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600">
                          <a:latin typeface="Arial CYR"/>
                          <a:ea typeface="Times New Roman"/>
                          <a:cs typeface="Calibri"/>
                        </a:rPr>
                        <a:t>158 914 371,00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600">
                          <a:latin typeface="Arial CYR"/>
                          <a:ea typeface="Times New Roman"/>
                          <a:cs typeface="Calibri"/>
                        </a:rPr>
                        <a:t>172 873 734,00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600">
                          <a:latin typeface="Arial CYR"/>
                          <a:ea typeface="Times New Roman"/>
                          <a:cs typeface="Calibri"/>
                        </a:rPr>
                        <a:t>186 152 110,0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41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600">
                          <a:latin typeface="Arial CYR"/>
                          <a:ea typeface="Times New Roman"/>
                          <a:cs typeface="Calibri"/>
                        </a:rPr>
                        <a:t>X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600">
                          <a:latin typeface="Arial CYR"/>
                          <a:ea typeface="Times New Roman"/>
                          <a:cs typeface="Calibri"/>
                        </a:rPr>
                        <a:t>спеціальний фонд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600">
                          <a:latin typeface="Arial CYR"/>
                          <a:ea typeface="Times New Roman"/>
                          <a:cs typeface="Calibri"/>
                        </a:rPr>
                        <a:t>2 260 404,00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600">
                          <a:latin typeface="Arial CYR"/>
                          <a:ea typeface="Times New Roman"/>
                          <a:cs typeface="Calibri"/>
                        </a:rPr>
                        <a:t>2 402 644,00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600">
                          <a:latin typeface="Arial CYR"/>
                          <a:ea typeface="Times New Roman"/>
                          <a:cs typeface="Calibri"/>
                        </a:rPr>
                        <a:t>2 534 419,00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41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Arial CYR"/>
                          <a:ea typeface="Times New Roman"/>
                          <a:cs typeface="Calibri"/>
                        </a:rPr>
                        <a:t>2.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Arial CYR"/>
                          <a:ea typeface="Times New Roman"/>
                          <a:cs typeface="Calibri"/>
                        </a:rPr>
                        <a:t>Надання кредитів, у тому числі: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Arial CYR"/>
                          <a:ea typeface="Times New Roman"/>
                          <a:cs typeface="Calibri"/>
                        </a:rPr>
                        <a:t>0,00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Arial CYR"/>
                          <a:ea typeface="Times New Roman"/>
                          <a:cs typeface="Calibri"/>
                        </a:rPr>
                        <a:t>0,00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Arial CYR"/>
                          <a:ea typeface="Times New Roman"/>
                          <a:cs typeface="Calibri"/>
                        </a:rPr>
                        <a:t>0,00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010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Arial CYR"/>
                          <a:ea typeface="Times New Roman"/>
                          <a:cs typeface="Calibri"/>
                        </a:rPr>
                        <a:t>X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Arial CYR"/>
                          <a:ea typeface="Times New Roman"/>
                          <a:cs typeface="Calibri"/>
                        </a:rPr>
                        <a:t>УСЬОГО за розділом ІI, у тому числі: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Arial CYR"/>
                          <a:ea typeface="Times New Roman"/>
                          <a:cs typeface="Calibri"/>
                        </a:rPr>
                        <a:t>161 174 775,00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Arial CYR"/>
                          <a:ea typeface="Times New Roman"/>
                          <a:cs typeface="Calibri"/>
                        </a:rPr>
                        <a:t>175 276 378,00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Arial CYR"/>
                          <a:ea typeface="Times New Roman"/>
                          <a:cs typeface="Calibri"/>
                        </a:rPr>
                        <a:t>188 686 529,0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19341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Arial CYR"/>
                          <a:ea typeface="Times New Roman"/>
                          <a:cs typeface="Calibri"/>
                        </a:rPr>
                        <a:t>X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Arial CYR"/>
                          <a:ea typeface="Times New Roman"/>
                          <a:cs typeface="Calibri"/>
                        </a:rPr>
                        <a:t>загальний фонд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Arial CYR"/>
                          <a:ea typeface="Times New Roman"/>
                          <a:cs typeface="Calibri"/>
                        </a:rPr>
                        <a:t>158 914 371,00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Arial CYR"/>
                          <a:ea typeface="Times New Roman"/>
                          <a:cs typeface="Calibri"/>
                        </a:rPr>
                        <a:t>172 873 734,00</a:t>
                      </a:r>
                      <a:endParaRPr lang="ru-RU" sz="8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Arial CYR"/>
                          <a:ea typeface="Times New Roman"/>
                          <a:cs typeface="Calibri"/>
                        </a:rPr>
                        <a:t>186 152 110,0</a:t>
                      </a:r>
                      <a:endParaRPr lang="ru-RU" sz="8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4564" marR="4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sz="quarter" idx="13"/>
          </p:nvPr>
        </p:nvGraphicFramePr>
        <p:xfrm>
          <a:off x="214283" y="2428868"/>
          <a:ext cx="4500593" cy="4071966"/>
        </p:xfrm>
        <a:graphic>
          <a:graphicData uri="http://schemas.openxmlformats.org/drawingml/2006/table">
            <a:tbl>
              <a:tblPr/>
              <a:tblGrid>
                <a:gridCol w="2270991"/>
                <a:gridCol w="1287038"/>
                <a:gridCol w="942564"/>
              </a:tblGrid>
              <a:tr h="6686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>
                          <a:highlight>
                            <a:srgbClr val="C0C0C0"/>
                          </a:highlight>
                          <a:latin typeface="Palatino Linotype"/>
                          <a:ea typeface="Palatino Linotype"/>
                          <a:cs typeface="Times New Roman"/>
                        </a:rPr>
                        <a:t>Загальнодержавні функції</a:t>
                      </a:r>
                      <a:endParaRPr lang="ru-RU" sz="900" dirty="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89965" indent="-989965">
                        <a:spcAft>
                          <a:spcPts val="0"/>
                        </a:spcAft>
                      </a:pPr>
                      <a:r>
                        <a:rPr lang="uk-UA" sz="1000">
                          <a:highlight>
                            <a:srgbClr val="C0C0C0"/>
                          </a:highlight>
                          <a:latin typeface="Palatino Linotype"/>
                          <a:ea typeface="Palatino Linotype"/>
                          <a:cs typeface="Times New Roman"/>
                        </a:rPr>
                        <a:t>35 328 723.95  (18.00%</a:t>
                      </a:r>
                      <a:endParaRPr lang="ru-RU" sz="90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0"/>
                      <a:endParaRPr lang="ru-RU" sz="1400" dirty="0"/>
                    </a:p>
                  </a:txBody>
                  <a:tcPr marL="73600" marR="73600" marT="36800" marB="36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81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highlight>
                            <a:srgbClr val="C0C0C0"/>
                          </a:highlight>
                          <a:latin typeface="Palatino Linotype"/>
                          <a:ea typeface="Palatino Linotype"/>
                          <a:cs typeface="Times New Roman"/>
                        </a:rPr>
                        <a:t>Громадський порядок, безпека та судова влада</a:t>
                      </a:r>
                      <a:endParaRPr lang="ru-RU" sz="90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highlight>
                            <a:srgbClr val="C0C0C0"/>
                          </a:highlight>
                          <a:latin typeface="Palatino Linotype"/>
                          <a:ea typeface="Palatino Linotype"/>
                          <a:cs typeface="Times New Roman"/>
                        </a:rPr>
                        <a:t>2 870 026.34     (1.46%)</a:t>
                      </a:r>
                      <a:endParaRPr lang="ru-RU" sz="90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73600" marR="73600" marT="36800" marB="36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14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>
                          <a:highlight>
                            <a:srgbClr val="C0C0C0"/>
                          </a:highlight>
                          <a:latin typeface="Palatino Linotype"/>
                          <a:ea typeface="Palatino Linotype"/>
                          <a:cs typeface="Times New Roman"/>
                        </a:rPr>
                        <a:t>Економічна діяльність</a:t>
                      </a:r>
                      <a:endParaRPr lang="ru-RU" sz="900" dirty="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highlight>
                            <a:srgbClr val="808080"/>
                          </a:highlight>
                          <a:latin typeface="Palatino Linotype"/>
                          <a:ea typeface="Palatino Linotype"/>
                          <a:cs typeface="Times New Roman"/>
                        </a:rPr>
                        <a:t>7 049 724.32  (3.59%)</a:t>
                      </a:r>
                      <a:endParaRPr lang="ru-RU" sz="90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814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highlight>
                            <a:srgbClr val="C0C0C0"/>
                          </a:highlight>
                          <a:latin typeface="Palatino Linotype"/>
                          <a:ea typeface="Palatino Linotype"/>
                          <a:cs typeface="Times New Roman"/>
                        </a:rPr>
                        <a:t>Охорона навколишнього природного середовища</a:t>
                      </a:r>
                      <a:endParaRPr lang="ru-RU" sz="90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highlight>
                            <a:srgbClr val="808080"/>
                          </a:highlight>
                          <a:latin typeface="Palatino Linotype"/>
                          <a:ea typeface="Palatino Linotype"/>
                          <a:cs typeface="Times New Roman"/>
                        </a:rPr>
                        <a:t>141 883.00 (0.07%)</a:t>
                      </a:r>
                      <a:endParaRPr lang="ru-RU" sz="90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814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highlight>
                            <a:srgbClr val="C0C0C0"/>
                          </a:highlight>
                          <a:latin typeface="Palatino Linotype"/>
                          <a:ea typeface="Palatino Linotype"/>
                          <a:cs typeface="Times New Roman"/>
                        </a:rPr>
                        <a:t>Житлово-комунальне господарство</a:t>
                      </a:r>
                      <a:endParaRPr lang="ru-RU" sz="90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highlight>
                            <a:srgbClr val="808080"/>
                          </a:highlight>
                          <a:latin typeface="Palatino Linotype"/>
                          <a:ea typeface="Palatino Linotype"/>
                          <a:cs typeface="Times New Roman"/>
                        </a:rPr>
                        <a:t>15 481 086.53 (7.89%)</a:t>
                      </a:r>
                      <a:endParaRPr lang="ru-RU" sz="90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814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highlight>
                            <a:srgbClr val="C0C0C0"/>
                          </a:highlight>
                          <a:latin typeface="Palatino Linotype"/>
                          <a:ea typeface="Palatino Linotype"/>
                          <a:cs typeface="Times New Roman"/>
                        </a:rPr>
                        <a:t>Охорона здоров'я</a:t>
                      </a:r>
                      <a:endParaRPr lang="ru-RU" sz="90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highlight>
                            <a:srgbClr val="808080"/>
                          </a:highlight>
                          <a:latin typeface="Palatino Linotype"/>
                          <a:ea typeface="Palatino Linotype"/>
                          <a:cs typeface="Times New Roman"/>
                        </a:rPr>
                        <a:t>13 428 126.78 (6.84%)</a:t>
                      </a:r>
                      <a:endParaRPr lang="ru-RU" sz="90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814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highlight>
                            <a:srgbClr val="C0C0C0"/>
                          </a:highlight>
                          <a:latin typeface="Palatino Linotype"/>
                          <a:ea typeface="Palatino Linotype"/>
                          <a:cs typeface="Times New Roman"/>
                        </a:rPr>
                        <a:t>Духовний та фізичний розвиток</a:t>
                      </a:r>
                      <a:endParaRPr lang="ru-RU" sz="90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highlight>
                            <a:srgbClr val="808080"/>
                          </a:highlight>
                          <a:latin typeface="Palatino Linotype"/>
                          <a:ea typeface="Palatino Linotype"/>
                          <a:cs typeface="Times New Roman"/>
                        </a:rPr>
                        <a:t>10 232 251.68 (5.21%)</a:t>
                      </a:r>
                      <a:endParaRPr lang="ru-RU" sz="90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814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>
                          <a:highlight>
                            <a:srgbClr val="C0C0C0"/>
                          </a:highlight>
                          <a:latin typeface="Palatino Linotype"/>
                          <a:ea typeface="Palatino Linotype"/>
                          <a:cs typeface="Times New Roman"/>
                        </a:rPr>
                        <a:t>Освіта</a:t>
                      </a:r>
                      <a:endParaRPr lang="ru-RU" sz="900" dirty="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highlight>
                            <a:srgbClr val="808080"/>
                          </a:highlight>
                          <a:latin typeface="Palatino Linotype"/>
                          <a:ea typeface="Palatino Linotype"/>
                          <a:cs typeface="Times New Roman"/>
                        </a:rPr>
                        <a:t>98 201 634.20 (50.04%)</a:t>
                      </a:r>
                      <a:endParaRPr lang="ru-RU" sz="90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814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highlight>
                            <a:srgbClr val="C0C0C0"/>
                          </a:highlight>
                          <a:latin typeface="Palatino Linotype"/>
                          <a:ea typeface="Palatino Linotype"/>
                          <a:cs typeface="Times New Roman"/>
                        </a:rPr>
                        <a:t>Соціальний захист та соціальне забезпечення</a:t>
                      </a:r>
                      <a:endParaRPr lang="ru-RU" sz="90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highlight>
                            <a:srgbClr val="808080"/>
                          </a:highlight>
                          <a:latin typeface="Palatino Linotype"/>
                          <a:ea typeface="Palatino Linotype"/>
                          <a:cs typeface="Times New Roman"/>
                        </a:rPr>
                        <a:t>13 506 382.83 (6.88%)</a:t>
                      </a:r>
                      <a:endParaRPr lang="ru-RU" sz="90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814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highlight>
                            <a:srgbClr val="C0C0C0"/>
                          </a:highlight>
                          <a:latin typeface="Palatino Linotype"/>
                          <a:ea typeface="Palatino Linotype"/>
                          <a:cs typeface="Times New Roman"/>
                        </a:rPr>
                        <a:t>Разом</a:t>
                      </a:r>
                      <a:endParaRPr lang="ru-RU" sz="90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>
                          <a:highlight>
                            <a:srgbClr val="808080"/>
                          </a:highlight>
                          <a:latin typeface="Palatino Linotype"/>
                          <a:ea typeface="Palatino Linotype"/>
                          <a:cs typeface="Times New Roman"/>
                        </a:rPr>
                        <a:t>196 239 839.63 100.00%)</a:t>
                      </a:r>
                      <a:endParaRPr lang="ru-RU" sz="900" dirty="0"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57158" y="2143116"/>
            <a:ext cx="32861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видатків за 2024 рік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500042"/>
            <a:ext cx="4733932" cy="714380"/>
          </a:xfrm>
        </p:spPr>
        <p:txBody>
          <a:bodyPr/>
          <a:lstStyle/>
          <a:p>
            <a:pPr>
              <a:buNone/>
            </a:pP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ТУРИСТИЧНИЙ ПОТЕНЦІАЛ </a:t>
            </a:r>
            <a:r>
              <a:rPr lang="uk-UA" sz="2000" dirty="0" err="1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НОвоо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 </a:t>
            </a:r>
            <a:endParaRPr lang="uk-UA" sz="2000" dirty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57158" y="731520"/>
            <a:ext cx="4500594" cy="341186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uk-UA" dirty="0" smtClean="0"/>
              <a:t>ХИМЕРИ ДИКОГО СТЕПУ 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/>
              <a:t>ЛАВАНДОВИЙ ПРОСТІР </a:t>
            </a:r>
            <a:br>
              <a:rPr lang="uk-UA" dirty="0" smtClean="0"/>
            </a:br>
            <a:r>
              <a:rPr lang="uk-UA" dirty="0" smtClean="0"/>
              <a:t>КАЗКОВИЙ СВІТ СОЛОДОЩІВ 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/>
              <a:t>МЕДОВИЙ КЛАСТЕР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/>
              <a:t>МАЛИНІВСЬКЕ ДИВО 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/>
              <a:t>НІМЕЦЬКІ ПОСЕЛЕННЯ 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/>
              <a:t>ЄВРЕЙСЬКА СИНАГОГА 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/>
              <a:t>НАЙБІЛЬШИЙ НА ПІВДНІ КУРГАН</a:t>
            </a:r>
          </a:p>
          <a:p>
            <a:endParaRPr lang="uk-UA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1472" y="4143380"/>
            <a:ext cx="3656972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2" name="AutoShape 2" descr="Бізнес просто серед степу! Як на Миколаївщині працює туристичний бізнес під  час війни?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4" name="Picture 4" descr="Бізнес просто серед степу! Як на Миколаївщині працює туристичний бізнес під  час війни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142984"/>
            <a:ext cx="3714776" cy="2571744"/>
          </a:xfrm>
          <a:prstGeom prst="rect">
            <a:avLst/>
          </a:prstGeom>
          <a:noFill/>
        </p:spPr>
      </p:pic>
      <p:sp>
        <p:nvSpPr>
          <p:cNvPr id="20486" name="AutoShape 6" descr="Офіційний сайт Новоодеської міська ра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Офіційний сайт Новоодеської міська ра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0" name="Picture 10" descr="Химери дикого степ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143380"/>
            <a:ext cx="3988622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000364" cy="3500438"/>
          </a:xfrm>
        </p:spPr>
        <p:txBody>
          <a:bodyPr/>
          <a:lstStyle/>
          <a:p>
            <a:pPr marL="88900" indent="-88900">
              <a:buNone/>
            </a:pPr>
            <a:r>
              <a:rPr lang="uk-UA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Характеристика земельних ресурсів</a:t>
            </a:r>
            <a:br>
              <a:rPr lang="uk-UA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Новоодеської</a:t>
            </a:r>
            <a:r>
              <a:rPr lang="uk-UA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міської громади</a:t>
            </a:r>
            <a:endParaRPr lang="uk-UA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14678" y="500042"/>
          <a:ext cx="5643602" cy="4414665"/>
        </p:xfrm>
        <a:graphic>
          <a:graphicData uri="http://schemas.openxmlformats.org/drawingml/2006/table">
            <a:tbl>
              <a:tblPr/>
              <a:tblGrid>
                <a:gridCol w="3441812"/>
                <a:gridCol w="1058175"/>
                <a:gridCol w="1143615"/>
              </a:tblGrid>
              <a:tr h="2084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Види земель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8" marR="64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17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га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8" marR="64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17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 i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8" marR="64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171"/>
                    </a:solidFill>
                  </a:tcPr>
                </a:tc>
              </a:tr>
              <a:tr h="2084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 i="1" dirty="0">
                          <a:latin typeface="Times New Roman"/>
                          <a:ea typeface="Calibri"/>
                          <a:cs typeface="Times New Roman"/>
                        </a:rPr>
                        <a:t>Загальна площа земель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8" marR="64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 i="1" dirty="0">
                          <a:latin typeface="Times New Roman"/>
                          <a:ea typeface="Calibri"/>
                          <a:cs typeface="Times New Roman"/>
                        </a:rPr>
                        <a:t>61902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8" marR="64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 i="1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8" marR="64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"/>
                          <a:ea typeface="Calibri"/>
                          <a:cs typeface="Times New Roman"/>
                        </a:rPr>
                        <a:t>Сільськогосподарські землі, у т.ч.: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8" marR="64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"/>
                          <a:ea typeface="Calibri"/>
                          <a:cs typeface="Times New Roman"/>
                        </a:rPr>
                        <a:t>54673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8" marR="64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i="1" dirty="0">
                          <a:latin typeface="Times New Roman"/>
                          <a:ea typeface="Calibri"/>
                          <a:cs typeface="Times New Roman"/>
                        </a:rPr>
                        <a:t>88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8" marR="64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0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сільськогосподарські угіддя, з них: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8" marR="64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"/>
                          <a:ea typeface="Calibri"/>
                          <a:cs typeface="Times New Roman"/>
                        </a:rPr>
                        <a:t>53565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8" marR="64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"/>
                          <a:ea typeface="Calibri"/>
                          <a:cs typeface="Times New Roman"/>
                        </a:rPr>
                        <a:t>87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8" marR="64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04"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ріллі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8" marR="64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"/>
                          <a:ea typeface="Calibri"/>
                          <a:cs typeface="Times New Roman"/>
                        </a:rPr>
                        <a:t>43736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8" marR="64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"/>
                          <a:ea typeface="Calibri"/>
                          <a:cs typeface="Times New Roman"/>
                        </a:rPr>
                        <a:t>71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8" marR="64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04"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багаторічні насадження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8" marR="64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"/>
                          <a:ea typeface="Calibri"/>
                          <a:cs typeface="Times New Roman"/>
                        </a:rPr>
                        <a:t>337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8" marR="64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8" marR="64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04">
                <a:tc>
                  <a:txBody>
                    <a:bodyPr/>
                    <a:lstStyle/>
                    <a:p>
                      <a:pPr marL="1143000" lvl="2" indent="-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сади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8" marR="64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"/>
                          <a:ea typeface="Calibri"/>
                          <a:cs typeface="Times New Roman"/>
                        </a:rPr>
                        <a:t>124,3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8" marR="64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"/>
                          <a:ea typeface="Calibri"/>
                          <a:cs typeface="Times New Roman"/>
                        </a:rPr>
                        <a:t>0,2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8" marR="64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83">
                <a:tc>
                  <a:txBody>
                    <a:bodyPr/>
                    <a:lstStyle/>
                    <a:p>
                      <a:pPr marL="1143000" lvl="2" indent="-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інші багаторічні насадження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8" marR="64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"/>
                          <a:ea typeface="Calibri"/>
                          <a:cs typeface="Times New Roman"/>
                        </a:rPr>
                        <a:t>212,7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8" marR="64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"/>
                          <a:ea typeface="Calibri"/>
                          <a:cs typeface="Times New Roman"/>
                        </a:rPr>
                        <a:t>0,3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8" marR="64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04"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uk-UA" sz="1300" dirty="0">
                          <a:latin typeface="Times New Roman"/>
                          <a:ea typeface="Calibri"/>
                          <a:cs typeface="Times New Roman"/>
                        </a:rPr>
                        <a:t>пасовища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8" marR="64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9492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8" marR="64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8" marR="64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"/>
                          <a:ea typeface="Calibri"/>
                          <a:cs typeface="Times New Roman"/>
                        </a:rPr>
                        <a:t>Під господарськими будівлями і дворами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8" marR="64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692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8" marR="64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i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8" marR="64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"/>
                          <a:ea typeface="Calibri"/>
                          <a:cs typeface="Times New Roman"/>
                        </a:rPr>
                        <a:t>Під господарськими шляхами і прогонами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8" marR="64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416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8" marR="64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i="1" dirty="0">
                          <a:latin typeface="Times New Roman"/>
                          <a:ea typeface="Calibri"/>
                          <a:cs typeface="Times New Roman"/>
                        </a:rPr>
                        <a:t>0,6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8" marR="64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1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Землі, які перебувають у стадії меліоративного будівництва та відновлення родючості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8" marR="64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8" marR="64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8" marR="64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Присадибні землі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8" marR="64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252,5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8" marR="64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i="1" dirty="0">
                          <a:latin typeface="Times New Roman"/>
                          <a:ea typeface="Calibri"/>
                          <a:cs typeface="Times New Roman"/>
                        </a:rPr>
                        <a:t>0,4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8" marR="64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Лісовий фонд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8" marR="64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1838,9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8" marR="64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i="1" dirty="0">
                          <a:latin typeface="Times New Roman"/>
                          <a:ea typeface="Calibri"/>
                          <a:cs typeface="Times New Roman"/>
                        </a:rPr>
                        <a:t>3,0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8" marR="64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Водний фонд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8" marR="64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1434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8" marR="64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i="1" dirty="0">
                          <a:latin typeface="Times New Roman"/>
                          <a:ea typeface="Calibri"/>
                          <a:cs typeface="Times New Roman"/>
                        </a:rPr>
                        <a:t>2,3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8" marR="64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Відкриті заболочені землі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8" marR="64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730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8" marR="64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i="1" dirty="0"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8" marR="64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8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"/>
                          <a:ea typeface="Calibri"/>
                          <a:cs typeface="Times New Roman"/>
                        </a:rPr>
                        <a:t>Відкриті землі без рослинного покриву або з незначним рослинним покривом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8" marR="64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Calibri"/>
                          <a:cs typeface="Times New Roman"/>
                        </a:rPr>
                        <a:t>521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8" marR="64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i="1" dirty="0">
                          <a:latin typeface="Times New Roman"/>
                          <a:ea typeface="Calibri"/>
                          <a:cs typeface="Times New Roman"/>
                        </a:rPr>
                        <a:t>0,8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8" marR="64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786058"/>
            <a:ext cx="2643206" cy="214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6" name="Picture 2" descr="НОВООДЕСЬКА ГРОМАДА СХВАЛИЛА РОЗШИРЕННЯ ЗАПОВІДНИКА «ЄЛАНЕЦЬКИЙ СТЕП» -  Екологічний досві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5011469"/>
            <a:ext cx="5214974" cy="1624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7640</TotalTime>
  <Words>2142</Words>
  <Application>Microsoft Office PowerPoint</Application>
  <PresentationFormat>Экран (4:3)</PresentationFormat>
  <Paragraphs>614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Воздушный поток</vt:lpstr>
      <vt:lpstr>Диаграмма</vt:lpstr>
      <vt:lpstr>Інвестиційний паспорт Новоодеської міської громади  Миколаївської області,  2025   </vt:lpstr>
      <vt:lpstr>ЗМІСТ</vt:lpstr>
      <vt:lpstr>Новоодеська міська громада – місце інновацій і позитивних екозмін </vt:lpstr>
      <vt:lpstr>Інвестиційна мета</vt:lpstr>
      <vt:lpstr>НАСЕЛЕННЯ </vt:lpstr>
      <vt:lpstr> Транспортна мережа  </vt:lpstr>
      <vt:lpstr>ЕКОНОМІЧНІ ПОКАЗНИКИ </vt:lpstr>
      <vt:lpstr>ТУРИСТИЧНИЙ ПОТЕНЦІАЛ НОвоо </vt:lpstr>
      <vt:lpstr>Характеристика земельних ресурсів Новоодеської міської громади</vt:lpstr>
      <vt:lpstr>Презентация PowerPoint</vt:lpstr>
      <vt:lpstr>Презентация PowerPoint</vt:lpstr>
      <vt:lpstr>Заклади культури</vt:lpstr>
      <vt:lpstr>БАЧЕННЯ  ТА МІСІЯ ГРОМАДИ </vt:lpstr>
      <vt:lpstr>СТРАТЕГІЧНІ ЦІЛІ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Вас вітає Григорівська сільська рада Присиваської ОТГ</dc:title>
  <dc:creator>5</dc:creator>
  <cp:lastModifiedBy>StaySha</cp:lastModifiedBy>
  <cp:revision>437</cp:revision>
  <cp:lastPrinted>2017-09-22T06:03:23Z</cp:lastPrinted>
  <dcterms:created xsi:type="dcterms:W3CDTF">2017-09-19T13:15:08Z</dcterms:created>
  <dcterms:modified xsi:type="dcterms:W3CDTF">2025-07-04T05:35:26Z</dcterms:modified>
</cp:coreProperties>
</file>