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sldIdLst>
    <p:sldId id="303" r:id="rId2"/>
    <p:sldId id="305" r:id="rId3"/>
    <p:sldId id="293" r:id="rId4"/>
    <p:sldId id="307" r:id="rId5"/>
    <p:sldId id="315" r:id="rId6"/>
    <p:sldId id="316" r:id="rId7"/>
    <p:sldId id="304" r:id="rId8"/>
    <p:sldId id="312" r:id="rId9"/>
    <p:sldId id="296" r:id="rId10"/>
    <p:sldId id="299" r:id="rId11"/>
    <p:sldId id="297" r:id="rId12"/>
    <p:sldId id="310" r:id="rId13"/>
    <p:sldId id="284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>
        <p:scale>
          <a:sx n="107" d="100"/>
          <a:sy n="107" d="100"/>
        </p:scale>
        <p:origin x="-3654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hyperlink" Target="https://www.facebook.com/Nodmr.gov.ua/" TargetMode="External"/><Relationship Id="rId4" Type="http://schemas.openxmlformats.org/officeDocument/2006/relationships/image" Target="../media/image24.jpeg"/><Relationship Id="rId9" Type="http://schemas.openxmlformats.org/officeDocument/2006/relationships/hyperlink" Target="https://nodmr.gov.ua/index.ph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642918"/>
            <a:ext cx="2071702" cy="1000132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SWOT-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endParaRPr lang="uk-UA" sz="1800" dirty="0"/>
          </a:p>
        </p:txBody>
      </p:sp>
      <p:pic>
        <p:nvPicPr>
          <p:cNvPr id="4" name="Рисунок 6" descr="https://05453.com.ua/wp-content/uploads/2019/07/Screenshot_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25958" r="27689"/>
          <a:stretch>
            <a:fillRect/>
          </a:stretch>
        </p:blipFill>
        <p:spPr bwMode="auto">
          <a:xfrm>
            <a:off x="3786182" y="1357298"/>
            <a:ext cx="2571750" cy="31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40004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ctr">
              <a:buClr>
                <a:schemeClr val="accent3"/>
              </a:buClr>
              <a:defRPr/>
            </a:pP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S):</a:t>
            </a:r>
            <a:endParaRPr lang="uk-UA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400" b="1" dirty="0" smtClean="0"/>
              <a:t>вдале географічне розташування, близькість до обласного центру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400" b="1" dirty="0" smtClean="0"/>
              <a:t>відмінна транспортна розв’язка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400" b="1" dirty="0" smtClean="0"/>
              <a:t>розвинуте транспортне сполучення (автомобільний і водний транспорт)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400" b="1" dirty="0" smtClean="0"/>
              <a:t>наявність різноманітних природних ресурсів: земельних, водних, лісових, рекреаційних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400" b="1" dirty="0" smtClean="0"/>
              <a:t>велика кількість сільськогосподарських земель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400" b="1" dirty="0" smtClean="0"/>
              <a:t>розвинуте сільське господарство: галузі тваринництва і рослинництва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400" b="1" dirty="0" smtClean="0"/>
              <a:t>наявність працюючих переробних підприємств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400" b="1" dirty="0" smtClean="0"/>
              <a:t>наявний людський капітал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400" b="1" dirty="0" smtClean="0"/>
              <a:t>наявність на території громади установ, служб та організацій (ДСНС, </a:t>
            </a:r>
            <a:r>
              <a:rPr lang="uk-UA" sz="1400" b="1" dirty="0" err="1" smtClean="0"/>
              <a:t>ГУНП</a:t>
            </a:r>
            <a:r>
              <a:rPr lang="uk-UA" sz="1400" b="1" dirty="0" smtClean="0"/>
              <a:t>, ТЦК та СП, банків);наявність медичної інфраструктури в громаді (ПМСД, КНП «</a:t>
            </a:r>
            <a:r>
              <a:rPr lang="uk-UA" sz="1400" b="1" dirty="0" err="1" smtClean="0"/>
              <a:t>Новоодеська</a:t>
            </a:r>
            <a:r>
              <a:rPr lang="uk-UA" sz="1400" b="1" dirty="0" smtClean="0"/>
              <a:t> БЛ» НМР тощо)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400" b="1" dirty="0" smtClean="0"/>
              <a:t>наявність спортивної інфраструктури;наявність туристичного потенціалу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400" b="1" dirty="0" smtClean="0"/>
              <a:t>відведення ділянки під індустріальний парк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0"/>
            <a:ext cx="2857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1200" b="1" dirty="0" smtClean="0"/>
          </a:p>
          <a:p>
            <a:pPr>
              <a:defRPr/>
            </a:pPr>
            <a:r>
              <a:rPr lang="uk-UA" sz="1200" b="1" u="sng" dirty="0" smtClean="0">
                <a:solidFill>
                  <a:srgbClr val="0070C0"/>
                </a:solidFill>
              </a:rPr>
              <a:t>СЛАБКІ СТОРОНИ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1200" b="1" dirty="0" smtClean="0"/>
              <a:t>високий рівень безробіття населення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1200" b="1" dirty="0" smtClean="0"/>
              <a:t>застарілі системи </a:t>
            </a:r>
            <a:r>
              <a:rPr lang="uk-UA" sz="1200" b="1" dirty="0" err="1" smtClean="0"/>
              <a:t>водозабезпечення</a:t>
            </a:r>
            <a:r>
              <a:rPr lang="uk-UA" sz="1200" b="1" dirty="0" smtClean="0"/>
              <a:t>, недостатність охоплення населення водопостачанням та водовідведенням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1200" b="1" dirty="0" smtClean="0"/>
              <a:t> незадовільний стан міських очисних споруд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1200" b="1" dirty="0" smtClean="0"/>
              <a:t>неякісний стан доріг між населеними пунктами і в місті (потреба в ремонті 80% дорожнього покриття)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1200" b="1" dirty="0" smtClean="0"/>
              <a:t>відсутність якісного  транспортного сполучення між населеними пунктами громади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1200" b="1" dirty="0" smtClean="0"/>
              <a:t>стихійні </a:t>
            </a:r>
            <a:r>
              <a:rPr lang="uk-UA" sz="1200" b="1" dirty="0" err="1" smtClean="0"/>
              <a:t>сміттєзвалища</a:t>
            </a:r>
            <a:r>
              <a:rPr lang="uk-UA" sz="1200" b="1" dirty="0" smtClean="0"/>
              <a:t> в населених пунктах громади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1200" b="1" dirty="0" smtClean="0"/>
              <a:t>відсутність налагодженої системи управління відходами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1200" b="1" dirty="0" smtClean="0"/>
              <a:t>нерозвинений </a:t>
            </a:r>
            <a:r>
              <a:rPr lang="uk-UA" sz="1200" b="1" dirty="0" err="1" smtClean="0"/>
              <a:t>безбар’єрний</a:t>
            </a:r>
            <a:r>
              <a:rPr lang="uk-UA" sz="1200" b="1" dirty="0" smtClean="0"/>
              <a:t> простір в громаді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1200" b="1" dirty="0" smtClean="0"/>
              <a:t>відсутність креативних просторів, слабка організованість культурного дозвілля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1200" b="1" dirty="0" smtClean="0"/>
              <a:t>задовільний  стан спортивної інфраструктури в населених пунктах громади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1200" b="1" dirty="0" smtClean="0"/>
              <a:t>недостатнє кадрове забезпечення у медичній сфері</a:t>
            </a:r>
            <a:endParaRPr lang="uk-UA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4372168"/>
            <a:ext cx="5091122" cy="55703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214282" y="639289"/>
          <a:ext cx="6858048" cy="5577702"/>
        </p:xfrm>
        <a:graphic>
          <a:graphicData uri="http://schemas.openxmlformats.org/drawingml/2006/table">
            <a:tbl>
              <a:tblPr/>
              <a:tblGrid>
                <a:gridCol w="3432851"/>
                <a:gridCol w="3425197"/>
              </a:tblGrid>
              <a:tr h="15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інвестиційного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проєкту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Будівництво спортивного комплексу у м. Нова Одеса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підприємства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організації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):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Виконавчий комітет Новоодеської міської ради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Реквізити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підприємтва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організації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1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поштова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адреса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елефон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56602, Миколаївська обл., м. Нова Одеса 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вул. Центральна, 208 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+38(05167) 2-14-38 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+38(05167) 2-14-39 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nmiskarada@gmail.com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Контактна особа по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інвестиційному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проекту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посада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прізвище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1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імя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по </a:t>
                      </a:r>
                      <a:r>
                        <a:rPr lang="ru-RU" sz="11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батькові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телефон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Начальник відділу  економічного та агропромислового розвитку, інвестицій, регуляторної діяльності виконавчого комітету </a:t>
                      </a:r>
                      <a:r>
                        <a:rPr lang="uk-UA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Новоодеської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міської ради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Олена ХЛІВНА – АНДРЕЄВА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0(93)3738415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alonaandreeva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7878@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gmail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com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Особливості розташування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Розташування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біля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автодороги в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центрі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міста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Нова Одеса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Наявність комунікацій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наявності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Електрофікація, газифікація, вода та водовідведення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100" b="1" kern="0" dirty="0">
                          <a:solidFill>
                            <a:srgbClr val="2E74B5"/>
                          </a:solidFill>
                          <a:latin typeface="Times New Roman"/>
                          <a:ea typeface="Times New Roman"/>
                        </a:rPr>
                        <a:t>В наявності</a:t>
                      </a:r>
                      <a:endParaRPr lang="ru-RU" sz="1100" b="1" kern="0" dirty="0">
                        <a:solidFill>
                          <a:srgbClr val="2E74B5"/>
                        </a:solidFill>
                        <a:latin typeface="Palatino Linotype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Короткострокові та довгострокові плани підприємства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Забезпечення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розвитку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спорту та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спортивної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інфраструктури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Новоодеськоїгромади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Суть інвестиційного проекту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algn="just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Побудувати в центрі міста Нова Одеса сучасний спортивний комплекс для мешканців </a:t>
                      </a:r>
                      <a:r>
                        <a:rPr lang="uk-UA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Новоодеської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громади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Рівень готовності інвестиційного проекту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Документація  розробляється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Загальний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обсягнеобхідних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інвестицій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тис.дол.США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у тому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числі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-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інвестовано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власних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коштів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- потреба у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інвестиційних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коштах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12700,0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Спосіб залучення інвестицій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Пряме інвестування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Цільове використання інвестиційних коштів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Будівництво спортивного комплексу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Стисле обгрунтування доцільності проєкту, соціальний ефект від впровадження</a:t>
                      </a: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algn="just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Проведення спортивних заходів на території міської громади. Мешканцям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Новоодещини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буде можливість займатися спортом та дбати про здоров'я.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0916" marR="10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071546"/>
            <a:ext cx="3526382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4968552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Будівництво  Парку Нескорених</a:t>
            </a:r>
            <a:r>
              <a:rPr lang="ru-RU" sz="3200" dirty="0" smtClean="0">
                <a:latin typeface="Times New Roman CYR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 CYR"/>
                <a:ea typeface="Times New Roman"/>
                <a:cs typeface="Times New Roman"/>
              </a:rPr>
            </a:br>
            <a:endParaRPr lang="ru-RU" sz="3200" b="1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810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354882"/>
          <a:ext cx="5286413" cy="5262924"/>
        </p:xfrm>
        <a:graphic>
          <a:graphicData uri="http://schemas.openxmlformats.org/drawingml/2006/table">
            <a:tbl>
              <a:tblPr/>
              <a:tblGrid>
                <a:gridCol w="2076334"/>
                <a:gridCol w="3210079"/>
              </a:tblGrid>
              <a:tr h="12346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інвестиційного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проєкту</a:t>
                      </a:r>
                      <a:endParaRPr lang="ru-RU" sz="7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 hangingPunct="1">
                        <a:spcAft>
                          <a:spcPts val="0"/>
                        </a:spcAft>
                      </a:pPr>
                      <a:r>
                        <a:rPr lang="uk-UA" sz="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Будівництво  Парку Нескорених</a:t>
                      </a:r>
                      <a:endParaRPr lang="ru-RU" sz="7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274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підприємства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організації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):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Виконавчий комітет Новоодеської міської ради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409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Реквізити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підприємтва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організації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):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9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поштова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адреса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елефон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56602, Миколаївська обл., м. Нова Одеса 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вул. Центральна, 208 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+38(05167) 2-14-38 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+38(05167) 2-14-39 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nmiskarada@gmail.com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97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Керівник підприємства (організації):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Посада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прізвище, імя, по батькові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Міський голова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Олександр ПОЛЯКОВ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0(98)8489226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373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Контактна особа по інвестиційному проекту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посада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прізвище, імя, по батькові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телефон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Начальник відділу  економічного та агропромислового розвитку, інвестицій, регуляторної діяльності виконавчого комітету </a:t>
                      </a:r>
                      <a:r>
                        <a:rPr lang="uk-UA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Новоодеської</a:t>
                      </a: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міської ради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Олена ХЛІВНА – АНДРЕЄВА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0(93)3738415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alonaandreeva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7878@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gmail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Особливості розташування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Розташування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автодороги  </a:t>
                      </a: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в'їзді в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</a:t>
                      </a: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Нова Одеса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32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Електрофікація, газифікація, вода та водовідведення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В наявності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6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Суть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інвестиційного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проекту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algn="just" fontAlgn="auto" hangingPunct="1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Зробити місто Нову Одесу привабливим для внутрішніх та іноземних туристів, благоустрій міста та збереження пам'ятки Всеукраїнського значення – Кургану Слави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Рівень готовності інвестиційного проекту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окументація</a:t>
                      </a: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розробляється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63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Загальний обсягнеобхідних інвестицій (тис.дол.США, у тому числі: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-інвестовано власних коштів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- потреба у інвестиційних коштах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Спосіб залучення інвестицій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Пряме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інвестування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Цільове використання інвестиційних коштів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 hangingPunct="1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Реконструкція парку в                                                                                                                                                                                                                                                            місті Нова </a:t>
                      </a:r>
                      <a:r>
                        <a:rPr lang="uk-UA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Одеса</a:t>
                      </a:r>
                      <a:r>
                        <a:rPr lang="uk-UA" sz="900" dirty="0" err="1">
                          <a:latin typeface="Times New Roman"/>
                          <a:ea typeface="Times New Roman"/>
                          <a:cs typeface="Times New Roman"/>
                        </a:rPr>
                        <a:t>та</a:t>
                      </a: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 будівництво культурно-просвітницького  комплексу Героїв Миколаївщини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6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Стисле обгрунтування доцільності проєкту, соціальний ефект від впровадження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algn="just" fontAlgn="auto" hangingPunct="1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Проведення патріотичних заходів на території міської громади. Мешканцям та відвідувачам  </a:t>
                      </a:r>
                      <a:r>
                        <a:rPr lang="uk-UA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Новоодещини</a:t>
                      </a: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буде можливість </a:t>
                      </a:r>
                      <a:r>
                        <a:rPr lang="uk-UA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увіковічнення</a:t>
                      </a: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пам'яті загиблих воїнів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32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Фотографічне зоображення 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Посилання   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590675" algn="l"/>
                        </a:tabLst>
                      </a:pPr>
                      <a:endParaRPr lang="uk-UA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1" marR="3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Рисунок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71744"/>
            <a:ext cx="2896999" cy="1643074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29322" y="1142984"/>
            <a:ext cx="300036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https://www.youtube.com/watch?v=vs1oFTi__tk&amp;ab_channel=%D0%9D%D0%BE%D0%B2%D0%BE%D0%BE%D0%B4%D0%B5%D1%81%D1%8C%D0%BA%D0%B0%D0%9C%D1%96%D1%81%D1%8C%D0%BA%D0%B0%D0%A0%D0%B0%D0%B4%D0%B0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Пользователь\Documents\зображення_viber_2025-05-18_16-45-00-075.jpg"/>
          <p:cNvPicPr/>
          <p:nvPr/>
        </p:nvPicPr>
        <p:blipFill>
          <a:blip r:embed="rId4" cstate="print"/>
          <a:srcRect l="667"/>
          <a:stretch>
            <a:fillRect/>
          </a:stretch>
        </p:blipFill>
        <p:spPr bwMode="auto">
          <a:xfrm>
            <a:off x="6215074" y="4357694"/>
            <a:ext cx="2485493" cy="217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285984" y="5572140"/>
            <a:ext cx="5143536" cy="1071570"/>
          </a:xfrm>
        </p:spPr>
        <p:txBody>
          <a:bodyPr>
            <a:normAutofit fontScale="40000" lnSpcReduction="20000"/>
          </a:bodyPr>
          <a:lstStyle/>
          <a:p>
            <a:r>
              <a:rPr lang="uk-UA" sz="2500" b="1" u="sng" dirty="0" smtClean="0"/>
              <a:t>MISSION</a:t>
            </a:r>
            <a:endParaRPr lang="uk-UA" sz="2500" b="1" dirty="0" smtClean="0"/>
          </a:p>
          <a:p>
            <a:r>
              <a:rPr lang="uk-UA" sz="2500" b="1" i="1" dirty="0" err="1" smtClean="0"/>
              <a:t>The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Novoodessk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community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is</a:t>
            </a:r>
            <a:r>
              <a:rPr lang="uk-UA" sz="2500" b="1" i="1" dirty="0" smtClean="0"/>
              <a:t> a </a:t>
            </a:r>
            <a:r>
              <a:rPr lang="uk-UA" sz="2500" b="1" i="1" dirty="0" err="1" smtClean="0"/>
              <a:t>territory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of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successful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people</a:t>
            </a:r>
            <a:r>
              <a:rPr lang="uk-UA" sz="2500" b="1" i="1" dirty="0" smtClean="0"/>
              <a:t>, </a:t>
            </a:r>
            <a:r>
              <a:rPr lang="uk-UA" sz="2500" b="1" i="1" dirty="0" err="1" smtClean="0"/>
              <a:t>located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in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the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center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of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the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Mykolaiv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region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among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ancient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burial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mounds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near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the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Southern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Bug</a:t>
            </a:r>
            <a:r>
              <a:rPr lang="uk-UA" sz="2500" b="1" i="1" dirty="0" smtClean="0"/>
              <a:t>, </a:t>
            </a:r>
            <a:r>
              <a:rPr lang="uk-UA" sz="2500" b="1" i="1" dirty="0" err="1" smtClean="0"/>
              <a:t>with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powerful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logistical</a:t>
            </a:r>
            <a:r>
              <a:rPr lang="uk-UA" sz="2500" b="1" i="1" dirty="0" smtClean="0"/>
              <a:t>, agro-</a:t>
            </a:r>
            <a:r>
              <a:rPr lang="uk-UA" sz="2500" b="1" i="1" dirty="0" err="1" smtClean="0"/>
              <a:t>industrial</a:t>
            </a:r>
            <a:r>
              <a:rPr lang="uk-UA" sz="2500" b="1" i="1" dirty="0" smtClean="0"/>
              <a:t>, </a:t>
            </a:r>
            <a:r>
              <a:rPr lang="uk-UA" sz="2500" b="1" i="1" dirty="0" err="1" smtClean="0"/>
              <a:t>processing</a:t>
            </a:r>
            <a:r>
              <a:rPr lang="uk-UA" sz="2500" b="1" i="1" dirty="0" smtClean="0"/>
              <a:t>, </a:t>
            </a:r>
            <a:r>
              <a:rPr lang="uk-UA" sz="2500" b="1" i="1" dirty="0" err="1" smtClean="0"/>
              <a:t>and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tourist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potential</a:t>
            </a:r>
            <a:r>
              <a:rPr lang="uk-UA" sz="2500" b="1" i="1" dirty="0" smtClean="0"/>
              <a:t>, a </a:t>
            </a:r>
            <a:r>
              <a:rPr lang="uk-UA" sz="2500" b="1" i="1" dirty="0" err="1" smtClean="0"/>
              <a:t>community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of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true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patriots</a:t>
            </a:r>
            <a:r>
              <a:rPr lang="uk-UA" sz="2500" b="1" i="1" dirty="0" smtClean="0"/>
              <a:t>, </a:t>
            </a:r>
            <a:r>
              <a:rPr lang="uk-UA" sz="2500" b="1" i="1" dirty="0" err="1" smtClean="0"/>
              <a:t>creative</a:t>
            </a:r>
            <a:r>
              <a:rPr lang="uk-UA" sz="2500" b="1" i="1" dirty="0" smtClean="0"/>
              <a:t>, </a:t>
            </a:r>
            <a:r>
              <a:rPr lang="uk-UA" sz="2500" b="1" i="1" dirty="0" err="1" smtClean="0"/>
              <a:t>sports</a:t>
            </a:r>
            <a:r>
              <a:rPr lang="uk-UA" sz="2500" b="1" i="1" dirty="0" smtClean="0"/>
              <a:t>, </a:t>
            </a:r>
            <a:r>
              <a:rPr lang="uk-UA" sz="2500" b="1" i="1" dirty="0" err="1" smtClean="0"/>
              <a:t>and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entrepreneurial</a:t>
            </a:r>
            <a:r>
              <a:rPr lang="uk-UA" sz="2500" b="1" i="1" dirty="0" smtClean="0"/>
              <a:t> </a:t>
            </a:r>
            <a:r>
              <a:rPr lang="uk-UA" sz="2500" b="1" i="1" dirty="0" err="1" smtClean="0"/>
              <a:t>leaders</a:t>
            </a:r>
            <a:r>
              <a:rPr lang="uk-UA" sz="2500" b="1" i="1" dirty="0" smtClean="0"/>
              <a:t>.</a:t>
            </a:r>
            <a:endParaRPr lang="uk-UA" sz="2500" b="1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4286256"/>
            <a:ext cx="6072230" cy="1000132"/>
          </a:xfrm>
        </p:spPr>
        <p:txBody>
          <a:bodyPr/>
          <a:lstStyle/>
          <a:p>
            <a:pPr>
              <a:buNone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НАШІ МІЖНАРОДНІ ПАРТНЕРИ 2021-2025</a:t>
            </a:r>
            <a:endParaRPr lang="uk-U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" descr="Центр Розвитку Інновацій - Center for Innovations Developmen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1771649" cy="152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USAID logo — Єдна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1643062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ULEAD з Європою / ULEAD with Eu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14290"/>
            <a:ext cx="19431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️29 липня 2020 року Міжнародний республіканський інститут (МРІ) в Україні,  за підтримки Агентства Сполучених Штатів з міжнародного розвитку (USAID), у  рамках ініціативи #DefineYourFuture та проекту «Чому ми голосуємо?» проведе  останній вебінар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42852"/>
            <a:ext cx="19716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oogle Shape;484;p42"/>
          <p:cNvGrpSpPr/>
          <p:nvPr/>
        </p:nvGrpSpPr>
        <p:grpSpPr>
          <a:xfrm>
            <a:off x="142844" y="4429132"/>
            <a:ext cx="2143140" cy="2000309"/>
            <a:chOff x="-23042" y="66269"/>
            <a:chExt cx="6542159" cy="6349987"/>
          </a:xfrm>
        </p:grpSpPr>
        <p:sp>
          <p:nvSpPr>
            <p:cNvPr id="9" name="Google Shape;485;p4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6" cstate="print">
                <a:alphaModFix/>
              </a:blip>
              <a:stretch>
                <a:fillRect l="-16365" r="-16365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6;p4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5000636"/>
            <a:ext cx="1463569" cy="167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00034" y="1571612"/>
            <a:ext cx="585791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ТАКОЖ протягом 2021-2025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рр.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співпрацювали з:</a:t>
            </a:r>
          </a:p>
          <a:p>
            <a:r>
              <a:rPr lang="uk-UA" sz="1200" b="1" dirty="0" err="1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МФ</a:t>
            </a: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“ВІДРОДЖЕННЯ “, ПРООН,</a:t>
            </a:r>
            <a:r>
              <a:rPr lang="uk-UA" sz="1200" b="1" dirty="0" smtClean="0">
                <a:solidFill>
                  <a:srgbClr val="0070C0"/>
                </a:solidFill>
              </a:rPr>
              <a:t> Cities4Cities | United4Ukraine</a:t>
            </a:r>
          </a:p>
          <a:p>
            <a:r>
              <a:rPr lang="uk-UA" sz="1200" b="1" dirty="0" smtClean="0">
                <a:solidFill>
                  <a:srgbClr val="0070C0"/>
                </a:solidFill>
              </a:rPr>
              <a:t>    Французька неурядова гуманітарна організація </a:t>
            </a:r>
            <a:r>
              <a:rPr lang="uk-UA" sz="1200" b="1" dirty="0" err="1" smtClean="0">
                <a:solidFill>
                  <a:srgbClr val="0070C0"/>
                </a:solidFill>
              </a:rPr>
              <a:t>Acted</a:t>
            </a:r>
            <a:endParaRPr lang="uk-UA" sz="1200" b="1" dirty="0" smtClean="0">
              <a:solidFill>
                <a:srgbClr val="0070C0"/>
              </a:solidFill>
            </a:endParaRPr>
          </a:p>
          <a:p>
            <a:r>
              <a:rPr lang="uk-UA" sz="1200" b="1" dirty="0" smtClean="0">
                <a:solidFill>
                  <a:srgbClr val="0070C0"/>
                </a:solidFill>
              </a:rPr>
              <a:t>БФ «</a:t>
            </a:r>
            <a:r>
              <a:rPr lang="uk-UA" sz="1200" b="1" dirty="0" err="1" smtClean="0">
                <a:solidFill>
                  <a:srgbClr val="0070C0"/>
                </a:solidFill>
              </a:rPr>
              <a:t>ІзраЕЙД</a:t>
            </a:r>
            <a:r>
              <a:rPr lang="uk-UA" sz="1200" b="1" dirty="0" smtClean="0">
                <a:solidFill>
                  <a:srgbClr val="0070C0"/>
                </a:solidFill>
              </a:rPr>
              <a:t> ЮКРЕЙН», ЮНІСЕФ</a:t>
            </a:r>
            <a:r>
              <a:rPr lang="uk-UA" sz="1200" dirty="0" smtClean="0"/>
              <a:t> </a:t>
            </a:r>
            <a:r>
              <a:rPr lang="uk-UA" sz="1200" dirty="0" smtClean="0">
                <a:solidFill>
                  <a:srgbClr val="0070C0"/>
                </a:solidFill>
              </a:rPr>
              <a:t>Фонд UNICEF </a:t>
            </a:r>
            <a:r>
              <a:rPr lang="uk-UA" sz="1200" b="1" dirty="0" smtClean="0">
                <a:solidFill>
                  <a:srgbClr val="0070C0"/>
                </a:solidFill>
              </a:rPr>
              <a:t>Агентство США з міжнародного розвитку (USAID) та з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громадською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організацією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Десяте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квітня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сеукраїнською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добровольчою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гуманітарною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організацією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Товариство Червоного Хреста України, Всесвітньою Продовольчою Програмою 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WFP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БФ "КАРІТАС МИКОЛАЇВ УГКЦ", БФ «Щедрик», ГО «Тарілка», БФ «Право на захист», НО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FHI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360, Норвезькою радою з прав біженців, Міжнародним комітетом порятунку, Жіночим центром працевлаштування, БФ «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Стабілізейшен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Суппорт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Сервісез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Ukrainian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Hope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Place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Надія Є!, міжнародною гуманітарною організацією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Acted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неурядовою організацією «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Польськагуманітарнаакція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БФ «Посмішка», БФ «Любисток»,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 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ADRA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», БФ «Рокада», БФ «Анні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Куркуріної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56" y="2071678"/>
            <a:ext cx="2714644" cy="19697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sz="1400" dirty="0" smtClean="0"/>
              <a:t>Меморандуми про співпрацю з </a:t>
            </a:r>
            <a:r>
              <a:rPr lang="uk-UA" dirty="0" err="1" smtClean="0"/>
              <a:t>Рогатинською</a:t>
            </a:r>
            <a:r>
              <a:rPr lang="uk-UA" dirty="0" smtClean="0"/>
              <a:t> міською (Івано-Франківська )та </a:t>
            </a:r>
            <a:r>
              <a:rPr lang="uk-UA" dirty="0" err="1" smtClean="0"/>
              <a:t>Дрогибицькою</a:t>
            </a:r>
            <a:r>
              <a:rPr lang="uk-UA" dirty="0" smtClean="0"/>
              <a:t> міською (Львівська) </a:t>
            </a:r>
            <a:r>
              <a:rPr lang="uk-UA" dirty="0" err="1" smtClean="0"/>
              <a:t>Мисленицький</a:t>
            </a:r>
            <a:r>
              <a:rPr lang="uk-UA" dirty="0" smtClean="0"/>
              <a:t> повіт    (Республіка   Польща)</a:t>
            </a:r>
            <a:endParaRPr lang="uk-UA" dirty="0"/>
          </a:p>
        </p:txBody>
      </p:sp>
      <p:pic>
        <p:nvPicPr>
          <p:cNvPr id="15" name="Image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01024" y="4143380"/>
            <a:ext cx="784032" cy="46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85728"/>
            <a:ext cx="5382360" cy="14870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3200" b="1" dirty="0" smtClean="0"/>
              <a:t>КОНТАКТИ</a:t>
            </a:r>
            <a:endParaRPr lang="ru-RU" sz="32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857760"/>
            <a:ext cx="6035367" cy="169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9810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90;p13"/>
          <p:cNvSpPr/>
          <p:nvPr/>
        </p:nvSpPr>
        <p:spPr>
          <a:xfrm>
            <a:off x="6286512" y="428604"/>
            <a:ext cx="2614266" cy="4029874"/>
          </a:xfrm>
          <a:custGeom>
            <a:avLst/>
            <a:gdLst/>
            <a:ahLst/>
            <a:cxnLst/>
            <a:rect l="l" t="t" r="r" b="b"/>
            <a:pathLst>
              <a:path w="8606155" h="10286874" extrusionOk="0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123" r="-3012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90;p42"/>
          <p:cNvSpPr/>
          <p:nvPr/>
        </p:nvSpPr>
        <p:spPr>
          <a:xfrm>
            <a:off x="500034" y="1928802"/>
            <a:ext cx="1960445" cy="2259497"/>
          </a:xfrm>
          <a:custGeom>
            <a:avLst/>
            <a:gdLst/>
            <a:ahLst/>
            <a:cxnLst/>
            <a:rect l="l" t="t" r="r" b="b"/>
            <a:pathLst>
              <a:path w="5302808" h="5302808" extrusionOk="0">
                <a:moveTo>
                  <a:pt x="0" y="0"/>
                </a:moveTo>
                <a:lnTo>
                  <a:pt x="5302808" y="0"/>
                </a:lnTo>
                <a:lnTo>
                  <a:pt x="5302808" y="5302807"/>
                </a:lnTo>
                <a:lnTo>
                  <a:pt x="0" y="5302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" name="Google Shape;487;p42"/>
          <p:cNvSpPr/>
          <p:nvPr/>
        </p:nvSpPr>
        <p:spPr>
          <a:xfrm>
            <a:off x="2714612" y="1714488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 extrusionOk="0">
                <a:moveTo>
                  <a:pt x="0" y="0"/>
                </a:moveTo>
                <a:lnTo>
                  <a:pt x="399175" y="0"/>
                </a:lnTo>
                <a:lnTo>
                  <a:pt x="399175" y="399176"/>
                </a:lnTo>
                <a:lnTo>
                  <a:pt x="0" y="399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" name="Google Shape;487;p42"/>
          <p:cNvSpPr/>
          <p:nvPr/>
        </p:nvSpPr>
        <p:spPr>
          <a:xfrm>
            <a:off x="2928926" y="4286256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 extrusionOk="0">
                <a:moveTo>
                  <a:pt x="0" y="0"/>
                </a:moveTo>
                <a:lnTo>
                  <a:pt x="399175" y="0"/>
                </a:lnTo>
                <a:lnTo>
                  <a:pt x="399175" y="399176"/>
                </a:lnTo>
                <a:lnTo>
                  <a:pt x="0" y="399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" name="Google Shape;497;p42"/>
          <p:cNvSpPr txBox="1"/>
          <p:nvPr/>
        </p:nvSpPr>
        <p:spPr>
          <a:xfrm>
            <a:off x="3357554" y="4286256"/>
            <a:ext cx="2857520" cy="43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9" b="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+38(05167)2-14-38</a:t>
            </a:r>
            <a:endParaRPr/>
          </a:p>
        </p:txBody>
      </p:sp>
      <p:sp>
        <p:nvSpPr>
          <p:cNvPr id="13" name="Google Shape;495;p42"/>
          <p:cNvSpPr txBox="1"/>
          <p:nvPr/>
        </p:nvSpPr>
        <p:spPr>
          <a:xfrm>
            <a:off x="3428991" y="3786190"/>
            <a:ext cx="2857521" cy="43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9" b="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nmiskarada@gmail.com</a:t>
            </a:r>
            <a:endParaRPr/>
          </a:p>
        </p:txBody>
      </p:sp>
      <p:sp>
        <p:nvSpPr>
          <p:cNvPr id="14" name="Google Shape;489;p42"/>
          <p:cNvSpPr/>
          <p:nvPr/>
        </p:nvSpPr>
        <p:spPr>
          <a:xfrm>
            <a:off x="2928926" y="3357562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 extrusionOk="0">
                <a:moveTo>
                  <a:pt x="0" y="0"/>
                </a:moveTo>
                <a:lnTo>
                  <a:pt x="399175" y="0"/>
                </a:lnTo>
                <a:lnTo>
                  <a:pt x="399175" y="399175"/>
                </a:lnTo>
                <a:lnTo>
                  <a:pt x="0" y="399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Google Shape;488;p42"/>
          <p:cNvSpPr/>
          <p:nvPr/>
        </p:nvSpPr>
        <p:spPr>
          <a:xfrm>
            <a:off x="2928926" y="3786190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 extrusionOk="0">
                <a:moveTo>
                  <a:pt x="0" y="0"/>
                </a:moveTo>
                <a:lnTo>
                  <a:pt x="399175" y="0"/>
                </a:lnTo>
                <a:lnTo>
                  <a:pt x="399175" y="399175"/>
                </a:lnTo>
                <a:lnTo>
                  <a:pt x="0" y="399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" name="Прямоугольник 15"/>
          <p:cNvSpPr/>
          <p:nvPr/>
        </p:nvSpPr>
        <p:spPr>
          <a:xfrm>
            <a:off x="3393087" y="3244334"/>
            <a:ext cx="2357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м.Нова</a:t>
            </a:r>
            <a:r>
              <a:rPr lang="uk-UA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Одеса </a:t>
            </a:r>
          </a:p>
          <a:p>
            <a:r>
              <a:rPr lang="en-US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вул.Центральна,208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14678" y="1428736"/>
            <a:ext cx="371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Офіційний сайт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F3864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hlinkClick r:id="rId9"/>
              </a:rPr>
              <a:t>https://nodmr.gov.ua/index.php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Сторінка на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Фейсбук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F3864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https://www.facebook.com/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F3864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N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1F3864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odmr.gov.ua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F3864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8682168" cy="6480720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uk-UA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Дякуємо за </a:t>
            </a:r>
          </a:p>
          <a:p>
            <a:pPr marL="82296" indent="0">
              <a:buNone/>
            </a:pPr>
            <a:endParaRPr lang="uk-UA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uk-UA" sz="8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uk-UA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взаєморозуміння та співпрацю!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5250"/>
            <a:ext cx="88868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8662" y="521495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ДЯКУЄМО ЗСУ </a:t>
            </a:r>
            <a:br>
              <a:rPr lang="uk-UA" sz="2400" b="1" dirty="0" smtClean="0"/>
            </a:br>
            <a:r>
              <a:rPr lang="uk-UA" sz="2400" b="1" dirty="0" smtClean="0"/>
              <a:t>ЗА МОЖЛИВІСТЬ ПРОЕКТУВАТИ </a:t>
            </a:r>
            <a:br>
              <a:rPr lang="uk-UA" sz="2400" b="1" dirty="0" smtClean="0"/>
            </a:br>
            <a:r>
              <a:rPr lang="uk-UA" sz="2400" b="1" dirty="0" smtClean="0"/>
              <a:t>та всім інвесторам за  СПІВПРАЦЮ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3497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642918"/>
            <a:ext cx="2071702" cy="1000132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SWOT-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endParaRPr lang="uk-UA" sz="1800" dirty="0"/>
          </a:p>
        </p:txBody>
      </p:sp>
      <p:pic>
        <p:nvPicPr>
          <p:cNvPr id="4" name="Рисунок 6" descr="https://05453.com.ua/wp-content/uploads/2019/07/Screenshot_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25958" r="27689"/>
          <a:stretch>
            <a:fillRect/>
          </a:stretch>
        </p:blipFill>
        <p:spPr bwMode="auto">
          <a:xfrm>
            <a:off x="3571868" y="1357298"/>
            <a:ext cx="2571768" cy="31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43636" y="0"/>
            <a:ext cx="3000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12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8846"/>
            <a:ext cx="38576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Можливості 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uk-UA" sz="1600" dirty="0" smtClean="0"/>
              <a:t>повоєнне відновлення інфраструктури та економіки України;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uk-UA" sz="1600" dirty="0" smtClean="0"/>
              <a:t>продовження реформ відповідно до плану євроінтеграції;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uk-UA" sz="1600" dirty="0" smtClean="0"/>
              <a:t>курс України на «зелену» економіку;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uk-UA" sz="1600" dirty="0" smtClean="0"/>
              <a:t>зростання популярності креативного сільського, культурного та </a:t>
            </a:r>
            <a:r>
              <a:rPr lang="uk-UA" sz="1600" dirty="0" err="1" smtClean="0"/>
              <a:t>етнотуризму</a:t>
            </a:r>
            <a:r>
              <a:rPr lang="uk-UA" sz="1600" dirty="0" smtClean="0"/>
              <a:t> в Україні та європейських країнах;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uk-UA" sz="1600" dirty="0" smtClean="0"/>
              <a:t>сприяння на державному рівні формуванню та застосуванню практики управління індустріальними парками;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uk-UA" sz="1600" dirty="0" smtClean="0"/>
              <a:t>можливості </a:t>
            </a:r>
            <a:r>
              <a:rPr lang="uk-UA" sz="1600" dirty="0" err="1" smtClean="0"/>
              <a:t>релокації</a:t>
            </a:r>
            <a:r>
              <a:rPr lang="uk-UA" sz="1600" dirty="0" smtClean="0"/>
              <a:t> та реєстрації бізнесу на території громади;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uk-UA" sz="1600" dirty="0" smtClean="0"/>
              <a:t>зростання попиту на продовольчі товари на світовому ринку, у т.ч. на органічну продукцію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uk-UA" sz="1600" dirty="0" smtClean="0"/>
              <a:t>зростання обсягу міжнародних грантових програм та програм МТД  та зростання ролі громадських організацій та молоді у формуванні та реалізації публічних </a:t>
            </a:r>
            <a:r>
              <a:rPr lang="uk-UA" sz="1200" dirty="0" smtClean="0"/>
              <a:t>рішень</a:t>
            </a:r>
            <a:endParaRPr lang="uk-UA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714356"/>
            <a:ext cx="278608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u="sng" dirty="0" err="1" smtClean="0">
                <a:solidFill>
                  <a:srgbClr val="FF0000"/>
                </a:solidFill>
              </a:rPr>
              <a:t>Загрози</a:t>
            </a:r>
            <a:r>
              <a:rPr lang="ru-RU" sz="3200" b="1" u="sng" dirty="0" smtClean="0"/>
              <a:t> </a:t>
            </a:r>
          </a:p>
          <a:p>
            <a:pPr>
              <a:defRPr/>
            </a:pPr>
            <a:r>
              <a:rPr lang="uk-UA" dirty="0" smtClean="0"/>
              <a:t>військова агресія проти України;</a:t>
            </a:r>
          </a:p>
          <a:p>
            <a:pPr>
              <a:defRPr/>
            </a:pPr>
            <a:r>
              <a:rPr lang="uk-UA" dirty="0" smtClean="0"/>
              <a:t>внутрішнє та зовнішнє переміщення людей внаслідок воєнних дій;</a:t>
            </a:r>
          </a:p>
          <a:p>
            <a:pPr>
              <a:defRPr/>
            </a:pPr>
            <a:r>
              <a:rPr lang="uk-UA" dirty="0" smtClean="0"/>
              <a:t>міграція молоді до великих міст;</a:t>
            </a:r>
          </a:p>
          <a:p>
            <a:pPr>
              <a:defRPr/>
            </a:pPr>
            <a:r>
              <a:rPr lang="uk-UA" dirty="0" smtClean="0"/>
              <a:t>економічний спад;</a:t>
            </a:r>
          </a:p>
          <a:p>
            <a:pPr>
              <a:defRPr/>
            </a:pPr>
            <a:r>
              <a:rPr lang="uk-UA" dirty="0" smtClean="0"/>
              <a:t>складність залучення спеціалістів відповідної галузі для роботи в сільській місцевості;</a:t>
            </a:r>
          </a:p>
          <a:p>
            <a:pPr>
              <a:defRPr/>
            </a:pPr>
            <a:r>
              <a:rPr lang="uk-UA" dirty="0" smtClean="0"/>
              <a:t>посилення конкуренції між громадами регіону за зовнішні ресурси;</a:t>
            </a:r>
          </a:p>
          <a:p>
            <a:pPr>
              <a:defRPr/>
            </a:pPr>
            <a:r>
              <a:rPr lang="uk-UA" dirty="0" smtClean="0"/>
              <a:t>погіршення показників людської безпеки </a:t>
            </a:r>
            <a:r>
              <a:rPr lang="ru-RU" b="1" u="sng" dirty="0" smtClean="0"/>
              <a:t>(Т):</a:t>
            </a:r>
          </a:p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88640"/>
            <a:ext cx="7810325" cy="1152128"/>
          </a:xfrm>
        </p:spPr>
        <p:txBody>
          <a:bodyPr/>
          <a:lstStyle/>
          <a:p>
            <a:pPr algn="ctr">
              <a:buNone/>
            </a:pPr>
            <a:r>
              <a:rPr lang="uk-UA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ЕКО-ІНДУСТРІАЛЬНИЙ ПАРК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857232"/>
            <a:ext cx="6643734" cy="35798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1)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Прийнято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рішення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Новоодеською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міською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радою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щодо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відведення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земельних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ділянок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комунальної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власності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зі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зміною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цільового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призначення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із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земель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сільськогосподарського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призначення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 в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землі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промисловості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, транспорту,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звязку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,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енергетики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, оборони та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іншого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призначення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  для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розташування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індустріального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парку (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рішення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від17.09.2021, №16)</a:t>
            </a:r>
          </a:p>
          <a:p>
            <a:pPr>
              <a:buNone/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2)  Проведено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підготовчі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роботи</a:t>
            </a: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для </a:t>
            </a:r>
            <a:r>
              <a:rPr lang="ru-RU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проведення</a:t>
            </a: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конкурсу з </a:t>
            </a:r>
            <a:r>
              <a:rPr lang="ru-RU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вибору</a:t>
            </a: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концепції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індустріального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парку;</a:t>
            </a:r>
          </a:p>
          <a:p>
            <a:pPr marL="182563" indent="-182563">
              <a:buNone/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3) Подано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анкетні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заявки 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щодо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перспектив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створення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індустріального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парку «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Новодеський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»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Земельна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ділянка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розташована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  в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південно-східній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частині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м.Нова Одеса на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вільних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від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забудови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землях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площею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 78 га </a:t>
            </a:r>
          </a:p>
          <a:p>
            <a:pPr marL="45720" indent="0">
              <a:buNone/>
            </a:pPr>
            <a:endParaRPr lang="ru-RU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Aharoni" pitchFamily="2" charset="-79"/>
            </a:endParaRPr>
          </a:p>
          <a:p>
            <a:pPr marL="45720" indent="0">
              <a:buNone/>
            </a:pPr>
            <a:r>
              <a:rPr lang="ru-RU" sz="1050" b="1" u="sng" dirty="0" err="1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Привабливі</a:t>
            </a:r>
            <a:r>
              <a:rPr lang="ru-RU" sz="1050" b="1" u="sng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u="sng" dirty="0" err="1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ознаки</a:t>
            </a:r>
            <a:r>
              <a:rPr lang="ru-RU" sz="1050" b="1" u="sng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 для </a:t>
            </a:r>
            <a:r>
              <a:rPr lang="ru-RU" sz="1050" b="1" u="sng" dirty="0" err="1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потенційних</a:t>
            </a:r>
            <a:r>
              <a:rPr lang="ru-RU" sz="1050" b="1" u="sng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u="sng" dirty="0" err="1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інвесторів</a:t>
            </a:r>
            <a:r>
              <a:rPr lang="ru-RU" sz="1050" b="1" u="sng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:</a:t>
            </a:r>
          </a:p>
          <a:p>
            <a:pPr>
              <a:buFontTx/>
              <a:buChar char="-"/>
            </a:pP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вдале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географічне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розташування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відносно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основних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ринків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збуту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близькість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до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обласного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центру;-протікання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по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її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західній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окраїні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річки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Південний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Буг;близьке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розміщення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Миколаївського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міжнародного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аеропорту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; -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поруч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наявність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залізничної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станції;розвинена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соціально-культурна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сфера; -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розташування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одночасно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в межах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населеного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пункту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на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невеликій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відстані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від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житлової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забудови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; -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рельєф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ділянки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чистий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рівний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,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територія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не заболочена;</a:t>
            </a:r>
          </a:p>
          <a:p>
            <a:pPr>
              <a:buFontTx/>
              <a:buChar char="-"/>
            </a:pP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земельна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ділянка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має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одноосібного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власника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(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комунальна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власність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)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вільна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від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зобов'язань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; земля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ніколи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не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використовувалася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в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промислових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або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військових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цілях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;-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помірні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привабливі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для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інвестора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значення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нормативної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грошової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оцінки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;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можливість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розміщення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обслуговуючих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об’єктів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;-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можливість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розташування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нетрадиційних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енергоджерел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;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відсутність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очисних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споруд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 та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небезпечних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виробництв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; -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рельєф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земельної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ділянки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спокійний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з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незначним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ухилом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зі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 сходу на </a:t>
            </a:r>
            <a:r>
              <a:rPr 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>захід</a:t>
            </a:r>
            <a:endParaRPr lang="ru-RU" sz="1050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itchFamily="2" charset="-79"/>
            </a:endParaRPr>
          </a:p>
          <a:p>
            <a:endParaRPr lang="ru-RU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572008"/>
            <a:ext cx="3299866" cy="18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49" y="4249868"/>
            <a:ext cx="2942084" cy="235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000108"/>
            <a:ext cx="2325228" cy="177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20147" cy="114300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ВІЛЬНІ ЗЕМЕЛЬНІ ДІЛЯНКИ</a:t>
            </a: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357303"/>
          <a:ext cx="5500726" cy="5511840"/>
        </p:xfrm>
        <a:graphic>
          <a:graphicData uri="http://schemas.openxmlformats.org/drawingml/2006/table">
            <a:tbl>
              <a:tblPr/>
              <a:tblGrid>
                <a:gridCol w="2811926"/>
                <a:gridCol w="2688800"/>
              </a:tblGrid>
              <a:tr h="212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 населеного пункту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м. Нова Одеса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2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Розташування ділянки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вул. Рєпіна, 62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Власник землі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Виконавчий комітет Новоодеської міської ради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Поштова адреса: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Телефон: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Факс: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Е-mail: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56602, Миколаївська обл., м. Нова Одеса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вул. Центральна, 208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+38(05167) 2-14-38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+38(05167) 2-14-39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nmiskarada@gmail.com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Загальна площа, га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га (орієнтовно)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Можливе призначення земельної ділянки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комплекс під виготовлення будівельних матеріалів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Наявність проекту будівництва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Відсутній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Права користування (власність, оренда)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Оренда 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Водопостачання: відстань до джерела підключення, м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500 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Газопостачання: відстань до джерела підключення, м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500 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Електропостачання: відстань до джерела підключення, м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 м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Відстань до залізничної станції, км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 км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Відстань до автомагістралі, км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 7 км (магістраль Ульянівка – Київ)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Відстань до м. Миколаєва або інших великих міст, км 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 км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11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Фотографічні зображення 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Координати  47.2888932    31.799333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Рисунок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643050"/>
            <a:ext cx="2828925" cy="2025650"/>
          </a:xfrm>
          <a:prstGeom prst="rect">
            <a:avLst/>
          </a:prstGeom>
          <a:noFill/>
        </p:spPr>
      </p:pic>
      <p:pic>
        <p:nvPicPr>
          <p:cNvPr id="15361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00504"/>
            <a:ext cx="2855919" cy="2043116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 flipH="1">
            <a:off x="8858280" y="428604"/>
            <a:ext cx="285720" cy="1071570"/>
          </a:xfrm>
        </p:spPr>
        <p:txBody>
          <a:bodyPr/>
          <a:lstStyle/>
          <a:p>
            <a:pPr marL="182563" indent="-182563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714348" y="731838"/>
          <a:ext cx="7358114" cy="593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57"/>
                <a:gridCol w="3679057"/>
              </a:tblGrid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ВІЛЬНІ</a:t>
                      </a:r>
                      <a:r>
                        <a:rPr lang="uk-UA" sz="115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ЗЕМЕЛЬНІ ДІЛЯНКИ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м. Нова Одеса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Розташування ділянки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м.Нова Одеса, вул. Пер</a:t>
                      </a: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шотравнева,8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Власник землі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Виконавчий комітет Новоодеської міської ради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4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Поштова адреса: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Телефон: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Факс: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Е-mail: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56602, Миколаївська обл., м. Нова Одеса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вул. Центральна, 208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+38(05167) 2-14-38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+38(05167) 2-14-39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nmiskarada@gmail.com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Загальна площа, га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1.7</a:t>
                      </a: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га (орієнтовно)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Можливе призначення земельної ділянки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База-маркет будівельних матеріалів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Наявність проекту будівництва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Відсутній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Права користування (власність, оренда)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Оренда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Водопостачання: відстань до джерела підключення, м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Каналізація: відстань до джерела підключення, м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Вигрібна яма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Газопостачання: відстань до джерела підключення, м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Безпосередньо через земельну ділянку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Електропостачання: відстань до джерела підключення, м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Безпосередньо через земельну ділянку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Відстань до залізничної станції, км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 км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Відстань до автомагістралі, км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 км (магістраль Ульянівка – Київ)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Відстань до м. Миколаєва або інших великих міст, км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 км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37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Фотографічні зображення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            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Координати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47.307470        31.781240                                                             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7" descr="Оголошення! Про додатковий збір ідей проєктів до Стратегії розвитку  Білоцерківської територіальної громади на період 2023–2027 роки –  Білоцерківська сільська територіальна гром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42984"/>
            <a:ext cx="1978195" cy="160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30" y="428604"/>
            <a:ext cx="2000264" cy="5086564"/>
          </a:xfrm>
        </p:spPr>
        <p:txBody>
          <a:bodyPr/>
          <a:lstStyle/>
          <a:p>
            <a:pPr marL="0" indent="0" hangingPunct="0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Інвестиційна пропозиція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Brownfield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u="sng" dirty="0" smtClean="0">
                <a:solidFill>
                  <a:schemeClr val="accent1">
                    <a:lumMod val="75000"/>
                  </a:schemeClr>
                </a:solidFill>
              </a:rPr>
              <a:t>земельна ділянка 4824810000:06:000:0188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назва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об'єкту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нерухомості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14300"/>
          <a:ext cx="6929454" cy="6567865"/>
        </p:xfrm>
        <a:graphic>
          <a:graphicData uri="http://schemas.openxmlformats.org/drawingml/2006/table">
            <a:tbl>
              <a:tblPr/>
              <a:tblGrid>
                <a:gridCol w="903842"/>
                <a:gridCol w="3133782"/>
                <a:gridCol w="2891830"/>
              </a:tblGrid>
              <a:tr h="292376">
                <a:tc row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 CYR"/>
                          <a:ea typeface="Times New Roman"/>
                          <a:cs typeface="Times New Roman"/>
                        </a:rPr>
                        <a:t>Локалізація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населеного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пункту (в межах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поза межами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населеного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пункту)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 CYR"/>
                          <a:ea typeface="Times New Roman"/>
                          <a:cs typeface="Times New Roman"/>
                        </a:rPr>
                        <a:t>м. Нова Одеса (за межами населеного пункту)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вулиці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 CYR"/>
                          <a:ea typeface="Times New Roman"/>
                          <a:cs typeface="Times New Roman"/>
                        </a:rPr>
                        <a:t>Район (в місті), місцевість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FFFF"/>
                          </a:solidFill>
                          <a:latin typeface="Montserrat"/>
                          <a:ea typeface="Times New Roman"/>
                          <a:cs typeface="Times New Roman"/>
                        </a:rPr>
                        <a:t>4824810000:06:000:0188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Географічні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координати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47.289085, 31.809874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rowSpan="9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 CYR"/>
                          <a:ea typeface="Times New Roman"/>
                          <a:cs typeface="Times New Roman"/>
                        </a:rPr>
                        <a:t>Загальні відомості про об'єкт нерухомості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об’єкту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нерухомості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Земельна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ділянка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Тип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об’єкту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нерухомості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3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Форма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власності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комунальна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Власник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(и), Код ЄДРПОУ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Новоодеська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міська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 рада 35433613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Номер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свідоцтва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про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державну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реєстрацію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Код виду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цільового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призначення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01.01.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Умови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використання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(продаж /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оренда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оренда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Цільове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призначення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земельної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ділянки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ведення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 товарного с/г </a:t>
                      </a: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виробництва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цільове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 буде </a:t>
                      </a: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змінено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 в 2025 </a:t>
                      </a: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році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Включення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до Генерального плану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За межами населеного пункту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row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 CYR"/>
                          <a:ea typeface="Times New Roman"/>
                          <a:cs typeface="Times New Roman"/>
                        </a:rPr>
                        <a:t>Характеристика земельної ділянки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Максимально доступна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площа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(як одна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ділянка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) [га]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39,4606 га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Відстань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житла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(по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прямій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лінії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межі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земельної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ділянки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50 м.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Наявність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відсутність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земельній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ділянці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твердого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покриття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відсутнє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Додаткова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інформація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природоохоронні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обмеження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інші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проблемні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питання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Часткове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самозаліснення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 CYR"/>
                          <a:ea typeface="Times New Roman"/>
                          <a:cs typeface="Times New Roman"/>
                        </a:rPr>
                        <a:t>Характеристика будівель і споруд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Загальна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площа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споруд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, кв. м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Стан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нерухомого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майна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Опис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нерухомого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майна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відсутнє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rowSpan="9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 CYR"/>
                          <a:ea typeface="Times New Roman"/>
                          <a:cs typeface="Times New Roman"/>
                        </a:rPr>
                        <a:t>Транспортне положення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Відстань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найближчих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автомобільних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під’їзних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шляхів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0,8 км 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найближчої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дороги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міжнародного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або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державного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значення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Н-24 </a:t>
                      </a: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Миколаїі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Благовіщенське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Морські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річкові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порти в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радіусі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до 200 км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так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Найближчий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морський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порт (км)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Миколаївський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, 30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Наявність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залізничної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колії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(км)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так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Відстань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найближчого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залізничного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вузла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, км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Станція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 Баловне, 20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Відстань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аеропорту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, км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найближчого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пункту пропуску через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державний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кордон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Миколаїв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морський</a:t>
                      </a: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річковий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Відстань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найближчого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пункту пропуску через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державний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кордон, км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 CYR"/>
                          <a:ea typeface="Times New Roman"/>
                          <a:cs typeface="Times New Roman"/>
                        </a:rPr>
                        <a:t>Наявна</a:t>
                      </a:r>
                      <a:r>
                        <a:rPr lang="ru-RU" sz="900" b="1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 dirty="0" err="1">
                          <a:latin typeface="Times New Roman CYR"/>
                          <a:ea typeface="Times New Roman"/>
                          <a:cs typeface="Times New Roman"/>
                        </a:rPr>
                        <a:t>інфраструктура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 CYR"/>
                          <a:ea typeface="Times New Roman"/>
                          <a:cs typeface="Times New Roman"/>
                        </a:rPr>
                        <a:t>Електрифікація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(Так/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Ні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 CYR"/>
                          <a:ea typeface="Times New Roman"/>
                          <a:cs typeface="Times New Roman"/>
                        </a:rPr>
                        <a:t>так</a:t>
                      </a: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Відстань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по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прямій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лінії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можливого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місця</a:t>
                      </a:r>
                      <a:r>
                        <a:rPr lang="ru-RU" sz="9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 CYR"/>
                          <a:ea typeface="Times New Roman"/>
                          <a:cs typeface="Times New Roman"/>
                        </a:rPr>
                        <a:t>підключення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300" dirty="0">
                          <a:latin typeface="Times New Roman CYR"/>
                          <a:ea typeface="Times New Roman"/>
                          <a:cs typeface="Times New Roman"/>
                        </a:rPr>
                        <a:t>150 </a:t>
                      </a:r>
                      <a:r>
                        <a:rPr lang="ru-RU" sz="300" dirty="0" err="1">
                          <a:latin typeface="Times New Roman CYR"/>
                          <a:ea typeface="Times New Roman"/>
                          <a:cs typeface="Times New Roman"/>
                        </a:rPr>
                        <a:t>метрів</a:t>
                      </a:r>
                      <a:endParaRPr lang="ru-RU" sz="3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17311" marR="1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500034" y="285728"/>
          <a:ext cx="8501122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25640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інвестиційного проєкту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Видобування граніту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6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Ініціатор проекту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Виконавчий комітет Новоодеської міської ради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9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Реквізити підприємства (організації):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Поштова адреса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Телефон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Факс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E-mail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56602, Миколаївська обл., м. Нова Одеса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вул. Центральна, 208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+38(05167) 2-14-38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+38(05167) 2-14-39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nmiskarada@gmail.com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0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Основна продукція підприємства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Граніт, щебінь (планується видобування)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Наявність ліцензії та інших спеціальних документів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Відсутні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5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Особливості розташування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Ділянка розташована за межами населеного пункту, відстань до найближчого населеного пункту (с. </a:t>
                      </a:r>
                      <a:r>
                        <a:rPr lang="uk-UA" sz="11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Новосафронівка</a:t>
                      </a: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- 1,8 км, до автошляху обласного значення Миколаїв-Олександрівка - 2,2 км , до залізної дороги - 60 км.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7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Наявність комунікацій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Під’їздна дорога з твердим покриттям до с. Новосафроеівка - 1,8 км.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Електрифікація, газифікація, вода та водовідведення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Можливість підключення - 1,8 км.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0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Перелік існуючої техніки, обладнання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Відсутнє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7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Загальна площа підприємства, площа та обсяги родовища корисних копалин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Ділянка площею 4 га 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Обсяг запасів 1500,0 тис. куб.м.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Загальний стан (техніки, обладнання, підприємства в цілому)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Відсутнє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7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Об’єми видобування продукції/корисних копалин (тис. дол. США)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видобувається. Можливі обсяги видобутку - 50 - 60 тис.куб.м в рік.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1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Позиція на ринку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Підприємство-інвестор має можливість охопити до 5 % ринку будівельних матеріалів області. Попит на дану продукцію присутній.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Короткострокові та довгострокові плани розвитку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Налагодження видобутку 50 -60 тис.куб.м будматеріалів в рік.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Суть інвестиційного проєкту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Розробка родовища. Видобування граніту, щебеню.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Рівень готовності інвестиційного проєкту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Пропозиція. Наявне родовище.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5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Загальний обсяг необхідних інвестицій (тис. дол. США), у тому числі: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інвестовано власних коштів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потреба у інвестиційних коштах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250,0 тис.дол.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250,0 тис.дол.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Цільове використання інвестиційних коштів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Закупівля обладнання.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Спосіб залучення інвестицій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Пряме інвестування 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Термін окупності проєкту (років)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14290"/>
            <a:ext cx="2000264" cy="3000396"/>
          </a:xfrm>
        </p:spPr>
        <p:txBody>
          <a:bodyPr/>
          <a:lstStyle/>
          <a:p>
            <a:pPr>
              <a:buNone/>
            </a:pPr>
            <a:r>
              <a:rPr lang="uk-UA" sz="3200" dirty="0" smtClean="0"/>
              <a:t>ПРОЕКТ СЕС </a:t>
            </a:r>
            <a:br>
              <a:rPr lang="uk-UA" sz="3200" dirty="0" smtClean="0"/>
            </a:br>
            <a:r>
              <a:rPr lang="uk-UA" sz="3200" dirty="0" smtClean="0"/>
              <a:t>НА ВОДО</a:t>
            </a:r>
            <a:br>
              <a:rPr lang="uk-UA" sz="3200" dirty="0" smtClean="0"/>
            </a:br>
            <a:r>
              <a:rPr lang="uk-UA" sz="3200" dirty="0" smtClean="0"/>
              <a:t>КАНАЛ</a:t>
            </a:r>
            <a:endParaRPr lang="ru-RU" sz="3200" dirty="0"/>
          </a:p>
        </p:txBody>
      </p:sp>
      <p:pic>
        <p:nvPicPr>
          <p:cNvPr id="8194" name="Picture 2" descr="C:\Users\Администратор\Documents\ф кур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385468" cy="3475037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ocuments\IMG_919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3196"/>
            <a:ext cx="3742340" cy="6260466"/>
          </a:xfrm>
          <a:prstGeom prst="rect">
            <a:avLst/>
          </a:prstGeom>
          <a:noFill/>
        </p:spPr>
      </p:pic>
      <p:sp>
        <p:nvSpPr>
          <p:cNvPr id="50178" name="AutoShape 2" descr="Мережева сонячна електростанція потужністю 19.8 кВт м. Бориспіль -  виконаний об'єкт від компанії Solar-Te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0180" name="Picture 4" descr="Мережева сонячна електростанція потужністю 19.8 кВт м. Бориспіль -  виконаний об'єкт від компанії Solar-Te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286116" cy="2408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404664"/>
            <a:ext cx="7729381" cy="792088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None/>
              <a:tabLst>
                <a:tab pos="287338" algn="l"/>
              </a:tabLst>
            </a:pPr>
            <a:r>
              <a:rPr lang="uk-UA" sz="3200" dirty="0" smtClean="0"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ПРОЕКТИ : культура, спорт, туризм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2910" y="1571612"/>
            <a:ext cx="7601498" cy="5241764"/>
          </a:xfrm>
        </p:spPr>
        <p:txBody>
          <a:bodyPr>
            <a:normAutofit/>
          </a:bodyPr>
          <a:lstStyle/>
          <a:p>
            <a:endParaRPr lang="ru-RU" sz="5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144"/>
            <a:ext cx="792088" cy="104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276945"/>
          <a:ext cx="5357850" cy="5517218"/>
        </p:xfrm>
        <a:graphic>
          <a:graphicData uri="http://schemas.openxmlformats.org/drawingml/2006/table">
            <a:tbl>
              <a:tblPr/>
              <a:tblGrid>
                <a:gridCol w="2681915"/>
                <a:gridCol w="2675935"/>
              </a:tblGrid>
              <a:tr h="451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інвестиційного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проєкту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Створення передумов для розвитку екологічного (зеленого) туризму в </a:t>
                      </a:r>
                      <a:r>
                        <a:rPr lang="uk-UA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Новоодеській</a:t>
                      </a:r>
                      <a:r>
                        <a:rPr lang="uk-UA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міській територіальній громаді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 підприємства (організації):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Виконавчий комітет Новоодеської міської ради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Реквізити підприємтва (організації):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поштова адреса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елефон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56602, Миколаївська обл., м. Нова Одеса 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вул. Центральна, 208 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+38(05167) 2-14-38 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+38(05167) 2-14-39 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nmiskarada@gmail.com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Керівник підприємства (організації):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Посада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прізвище, імя, по батькові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телефон керівника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Міський голова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Олександр ПОЛЯКОВ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0(98)8489226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Контактна особа по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інвестиційному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проекту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посада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прізвище</a:t>
                      </a:r>
                      <a:r>
                        <a:rPr lang="ru-RU" sz="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імя</a:t>
                      </a:r>
                      <a:r>
                        <a:rPr lang="ru-RU" sz="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по </a:t>
                      </a:r>
                      <a:r>
                        <a:rPr lang="ru-RU" sz="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батькові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телефон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Начальник відділу  економічного та агропромислового розвитку, інвестицій, регуляторної діяльності виконавчого комітету </a:t>
                      </a:r>
                      <a:r>
                        <a:rPr lang="uk-UA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Новоодеської</a:t>
                      </a: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міської ради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Олена ХЛІВНА – АНДРЕЄВА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0(93)3738415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alonaandreeva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7878@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gmail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com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Особливості розташування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Розташування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біля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автодороги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Наявність комунікацій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так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Електрофікація, газифікація, вода та водовідведення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800" b="1" kern="0" dirty="0">
                          <a:solidFill>
                            <a:srgbClr val="2E74B5"/>
                          </a:solidFill>
                          <a:latin typeface="Palatino Linotype"/>
                          <a:ea typeface="Times New Roman"/>
                        </a:rPr>
                        <a:t>-</a:t>
                      </a:r>
                      <a:endParaRPr lang="ru-RU" sz="800" b="1" kern="0" dirty="0">
                        <a:solidFill>
                          <a:srgbClr val="2E74B5"/>
                        </a:solidFill>
                        <a:latin typeface="Palatino Linotype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Короткострокові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та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довгострокові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плани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підприємства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Забезпечення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розвитку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екологічного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(зеленого) туризму та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туристичної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інфраструктури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Новоодеської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громади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Суть інвестиційного проекту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algn="just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Раціональне використання об’єкту природно-заповідного фонду для формування економічного середовища та розвитку сфери зайнятості населення в громаді та туризму в сільській місцевості 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Рівень готовності інвестиційного проекту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Проектна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ідея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Загальний обсягнеобхідних інвестицій (тис.дол.США, у тому числі: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-інвестовано власних коштів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- потреба у інвестиційних коштах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Спосіб залучення інвестицій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Пряме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інвестування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Цільове використання інвестиційних коштів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Придбання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обладнання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меблів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техніки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проведення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заходів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Стисле обгрунтування доцільності проєкту, соціальний ефект від впровадження</a:t>
                      </a: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algn="just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планування, організування, мотивування, моніторинг і контролювання, регулювання туристичних, інформаційних та фінансових потоків;покращення інвестиційного клімату у місцевості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441" marR="34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4" descr="C:\Users\АДМИН\Downloads\Enscape_2021-05-14-11-29-2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571612"/>
            <a:ext cx="3714750" cy="39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1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7640</TotalTime>
  <Words>2442</Words>
  <Application>Microsoft Office PowerPoint</Application>
  <PresentationFormat>Экран (4:3)</PresentationFormat>
  <Paragraphs>422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SWOT-аналіз</vt:lpstr>
      <vt:lpstr>SWOT-аналіз</vt:lpstr>
      <vt:lpstr>ЕКО-ІНДУСТРІАЛЬНИЙ ПАРК</vt:lpstr>
      <vt:lpstr>ВІЛЬНІ ЗЕМЕЛЬНІ ДІЛЯНКИ</vt:lpstr>
      <vt:lpstr>Презентация PowerPoint</vt:lpstr>
      <vt:lpstr>Інвестиційна пропозиція Brownfield земельна ділянка 4824810000:06:000:0188 (назва об'єкту нерухомості) </vt:lpstr>
      <vt:lpstr>Презентация PowerPoint</vt:lpstr>
      <vt:lpstr>ПРОЕКТ СЕС  НА ВОДО КАНАЛ</vt:lpstr>
      <vt:lpstr>ПРОЕКТИ : культура, спорт, туризм  </vt:lpstr>
      <vt:lpstr>Презентация PowerPoint</vt:lpstr>
      <vt:lpstr>Будівництво  Парку Нескорених </vt:lpstr>
      <vt:lpstr>НАШІ МІЖНАРОДНІ ПАРТНЕРИ 2021-2025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вітає Григорівська сільська рада Присиваської ОТГ</dc:title>
  <dc:creator>5</dc:creator>
  <cp:lastModifiedBy>StaySha</cp:lastModifiedBy>
  <cp:revision>437</cp:revision>
  <cp:lastPrinted>2017-09-22T06:03:23Z</cp:lastPrinted>
  <dcterms:created xsi:type="dcterms:W3CDTF">2017-09-19T13:15:08Z</dcterms:created>
  <dcterms:modified xsi:type="dcterms:W3CDTF">2025-07-04T05:35:52Z</dcterms:modified>
</cp:coreProperties>
</file>