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9" r:id="rId8"/>
    <p:sldId id="262" r:id="rId9"/>
    <p:sldId id="270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1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5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64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5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97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6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4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3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6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3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1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5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7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E74D-53D7-4AB3-AA8B-0EB81707710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3DA9D1-6823-47B2-9B5E-F55AA938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4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F4C2E-4CD6-A2A6-77A3-1CEB78B4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uk-UA" sz="4000" b="1" dirty="0" err="1"/>
              <a:t>Новодеська</a:t>
            </a:r>
            <a:r>
              <a:rPr lang="uk-UA" sz="4000" b="1" dirty="0"/>
              <a:t> територіальна громада</a:t>
            </a:r>
            <a:br>
              <a:rPr lang="uk-UA" sz="4000" b="1" dirty="0"/>
            </a:br>
            <a:r>
              <a:rPr lang="uk-UA" sz="4000" b="1" dirty="0"/>
              <a:t> Миколаївського району</a:t>
            </a:r>
            <a:br>
              <a:rPr lang="uk-UA" sz="4000" b="1" dirty="0"/>
            </a:br>
            <a:r>
              <a:rPr lang="uk-UA" sz="4000" b="1" dirty="0"/>
              <a:t>Миколаївської області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ED4EDC-45DE-2BB2-C4B1-187E84732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617" y="2014330"/>
            <a:ext cx="5963479" cy="530087"/>
          </a:xfrm>
        </p:spPr>
        <p:txBody>
          <a:bodyPr>
            <a:normAutofit fontScale="85000" lnSpcReduction="20000"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БЕЗБАР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ЄРНИЙ МАРШРУТ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B1323E-70B1-AE14-2D7E-7821950B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4" y="273119"/>
            <a:ext cx="116363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89612F-F5E0-066C-DB8C-59AA5265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5" y="1868557"/>
            <a:ext cx="4644886" cy="44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59760-2B21-F0B1-38AE-B2DCAE54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18" y="2793216"/>
            <a:ext cx="4386470" cy="25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0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132126-1837-B066-F094-5C06DAF3D9FC}"/>
              </a:ext>
            </a:extLst>
          </p:cNvPr>
          <p:cNvSpPr txBox="1"/>
          <p:nvPr/>
        </p:nvSpPr>
        <p:spPr>
          <a:xfrm>
            <a:off x="1126435" y="172278"/>
            <a:ext cx="9634330" cy="538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21"/>
              </a:lnSpc>
            </a:pPr>
            <a:r>
              <a:rPr lang="uk-UA" sz="4800" dirty="0">
                <a:solidFill>
                  <a:srgbClr val="002060"/>
                </a:solidFill>
                <a:latin typeface="Zantiqa"/>
                <a:ea typeface="Zantiqa"/>
                <a:cs typeface="Zantiqa"/>
                <a:sym typeface="Zantiqa"/>
              </a:rPr>
              <a:t>Актуальність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В Новоодеській територіальній громаді проживає </a:t>
            </a:r>
            <a:r>
              <a:rPr lang="uk-UA" dirty="0">
                <a:solidFill>
                  <a:srgbClr val="002060"/>
                </a:solidFill>
                <a:latin typeface="Arial" panose="020B0604020202020204"/>
              </a:rPr>
              <a:t>17103</a:t>
            </a: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 жителів з яких </a:t>
            </a:r>
            <a:r>
              <a:rPr lang="uk-UA" dirty="0">
                <a:solidFill>
                  <a:srgbClr val="002060"/>
                </a:solidFill>
                <a:latin typeface="Arial" panose="020B0604020202020204"/>
              </a:rPr>
              <a:t>1099</a:t>
            </a: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 особи мають статус </a:t>
            </a:r>
            <a:r>
              <a:rPr lang="uk-UA" dirty="0">
                <a:solidFill>
                  <a:srgbClr val="002060"/>
                </a:solidFill>
                <a:latin typeface="Arial" panose="020B0604020202020204"/>
              </a:rPr>
              <a:t>осіб</a:t>
            </a: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 з інвалідністю, що складає 6,43 % від загальної кількості населення. В </a:t>
            </a:r>
            <a:r>
              <a:rPr lang="uk-UA" sz="1800" dirty="0" err="1">
                <a:solidFill>
                  <a:srgbClr val="002060"/>
                </a:solidFill>
                <a:latin typeface="Arial" panose="020B0604020202020204"/>
              </a:rPr>
              <a:t>м.Нова</a:t>
            </a: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 Одеса проживає 12329 жителів з яких 822- особи з інвалідністю, що складає 6,67 %.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Місця найчастішого користування в усіх населених пунктах мають часткове забезпечення </a:t>
            </a:r>
            <a:r>
              <a:rPr lang="uk-UA" sz="1800" dirty="0" err="1">
                <a:solidFill>
                  <a:srgbClr val="002060"/>
                </a:solidFill>
                <a:latin typeface="Arial" panose="020B0604020202020204"/>
              </a:rPr>
              <a:t>безбар</a:t>
            </a:r>
            <a:r>
              <a:rPr lang="en-US" sz="1800" dirty="0">
                <a:solidFill>
                  <a:srgbClr val="002060"/>
                </a:solidFill>
                <a:latin typeface="Arial" panose="020B0604020202020204"/>
              </a:rPr>
              <a:t>’</a:t>
            </a:r>
            <a:r>
              <a:rPr lang="uk-UA" sz="1800" dirty="0" err="1">
                <a:solidFill>
                  <a:srgbClr val="002060"/>
                </a:solidFill>
                <a:latin typeface="Arial" panose="020B0604020202020204"/>
              </a:rPr>
              <a:t>єрного</a:t>
            </a: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 доступу. </a:t>
            </a:r>
            <a:endParaRPr lang="uk-UA" dirty="0">
              <a:solidFill>
                <a:srgbClr val="002060"/>
              </a:solidFill>
              <a:latin typeface="Arial" panose="020B060402020202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uk-UA" dirty="0">
                <a:solidFill>
                  <a:srgbClr val="002060"/>
                </a:solidFill>
                <a:latin typeface="Arial" panose="020B0604020202020204"/>
              </a:rPr>
              <a:t>Об’єкти, які найчастіше </a:t>
            </a: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відвідують особи з інвалідністю: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uk-UA" dirty="0">
                <a:solidFill>
                  <a:srgbClr val="002060"/>
                </a:solidFill>
                <a:latin typeface="Arial" panose="020B0604020202020204"/>
              </a:rPr>
              <a:t> - КНП «Новоодеська багатопрофільна лікарня» Новоодеської міської ради;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1800" dirty="0">
                <a:solidFill>
                  <a:srgbClr val="002060"/>
                </a:solidFill>
                <a:latin typeface="Arial" panose="020B0604020202020204"/>
              </a:rPr>
              <a:t>Банківські установи;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dirty="0">
                <a:solidFill>
                  <a:srgbClr val="002060"/>
                </a:solidFill>
                <a:latin typeface="Arial" panose="020B0604020202020204"/>
              </a:rPr>
              <a:t>Поштові відділення (Укрпошта та Нова пошта)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dirty="0">
                <a:solidFill>
                  <a:srgbClr val="002060"/>
                </a:solidFill>
                <a:latin typeface="Arial" panose="020B0604020202020204"/>
              </a:rPr>
              <a:t>Магазини.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endParaRPr lang="uk-UA" dirty="0">
              <a:solidFill>
                <a:schemeClr val="accent1"/>
              </a:solidFill>
              <a:latin typeface="Arial" panose="020B0604020202020204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endParaRPr lang="uk-UA" sz="1800" dirty="0">
              <a:solidFill>
                <a:schemeClr val="accent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712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5B0C0-338B-D2DC-78D1-782188D6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Описова частина </a:t>
            </a:r>
            <a:r>
              <a:rPr lang="uk-UA" b="1" dirty="0" err="1"/>
              <a:t>безбар’єрного</a:t>
            </a:r>
            <a:r>
              <a:rPr lang="uk-UA" b="1" dirty="0"/>
              <a:t> </a:t>
            </a:r>
            <a:r>
              <a:rPr lang="uk-UA" b="1" dirty="0" err="1"/>
              <a:t>маршрута</a:t>
            </a:r>
            <a:r>
              <a:rPr lang="uk-UA" b="1" dirty="0"/>
              <a:t> в </a:t>
            </a:r>
            <a:r>
              <a:rPr lang="uk-UA" b="1" dirty="0" err="1"/>
              <a:t>м.Нова</a:t>
            </a:r>
            <a:r>
              <a:rPr lang="uk-UA" b="1" dirty="0"/>
              <a:t> Одеса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1B896-5836-D2CD-EE78-B0F2A6684A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600" b="1" dirty="0"/>
              <a:t>В </a:t>
            </a:r>
            <a:r>
              <a:rPr lang="uk-UA" sz="2600" b="1" dirty="0" err="1"/>
              <a:t>м.Нова</a:t>
            </a:r>
            <a:r>
              <a:rPr lang="uk-UA" sz="2600" b="1" dirty="0"/>
              <a:t> </a:t>
            </a:r>
            <a:r>
              <a:rPr lang="uk-UA" sz="2600" b="1" dirty="0" err="1"/>
              <a:t>одеса</a:t>
            </a:r>
            <a:r>
              <a:rPr lang="uk-UA" sz="2600" b="1" dirty="0"/>
              <a:t> місця, які найбільше відвідуються громадянами знаходяться на вулицях Центральній та Шкільній </a:t>
            </a:r>
          </a:p>
          <a:p>
            <a:r>
              <a:rPr lang="uk-UA" sz="2600" b="1" dirty="0"/>
              <a:t>Найближчим часом планується створити один без бар’єрний маршрут, який </a:t>
            </a:r>
            <a:r>
              <a:rPr lang="uk-UA" sz="2600" b="1" dirty="0" err="1"/>
              <a:t>збезпечить</a:t>
            </a:r>
            <a:r>
              <a:rPr lang="uk-UA" sz="2600" b="1" dirty="0"/>
              <a:t> доступ до </a:t>
            </a:r>
            <a:r>
              <a:rPr lang="uk-UA" sz="2600" b="1" dirty="0">
                <a:latin typeface="Arial" panose="020B0604020202020204"/>
              </a:rPr>
              <a:t>КНП «Новоодеська багатопрофільна лікарня» Новоодеської міської ради.</a:t>
            </a:r>
          </a:p>
          <a:p>
            <a:endParaRPr lang="uk-UA" sz="2600" b="1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B09FDF-DF71-D0D7-C2D6-E83C05B904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b="1" i="1" dirty="0">
                <a:solidFill>
                  <a:srgbClr val="000000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1</a:t>
            </a:r>
            <a:r>
              <a:rPr lang="en-US" sz="3300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.Створити </a:t>
            </a:r>
            <a:r>
              <a:rPr lang="en-US" sz="3300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умови</a:t>
            </a:r>
            <a:r>
              <a:rPr lang="en-US" sz="3300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для</a:t>
            </a:r>
            <a:r>
              <a:rPr lang="en-US" sz="3300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</a:t>
            </a:r>
            <a:r>
              <a:rPr lang="uk-UA" sz="3300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безпечного пересування по вулиці Шкільній (укладання тротуарних доріжок)</a:t>
            </a:r>
            <a:endParaRPr lang="en-US" sz="3300" i="1" dirty="0">
              <a:solidFill>
                <a:srgbClr val="000000"/>
              </a:solidFill>
              <a:latin typeface="IBM Plex Sans Italics"/>
              <a:ea typeface="IBM Plex Sans Italics"/>
              <a:cs typeface="IBM Plex Sans Italics"/>
              <a:sym typeface="IBM Plex Sans Itali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07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1CFB7-6DB4-1ECA-6C8F-A3F96E96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СТВОРЕННЯ БЕЗБАР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’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ЄРНОГО МАРШРУТУ В МІСТІ НОВА ОДЕСА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752C24-87E1-DA63-353B-697C4DC3B9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6191" y="2751384"/>
            <a:ext cx="7977809" cy="36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7633" y="49650"/>
            <a:ext cx="7230768" cy="1347350"/>
            <a:chOff x="0" y="0"/>
            <a:chExt cx="12007153" cy="2489966"/>
          </a:xfrm>
          <a:solidFill>
            <a:srgbClr val="00B0F0"/>
          </a:solidFill>
        </p:grpSpPr>
        <p:grpSp>
          <p:nvGrpSpPr>
            <p:cNvPr id="3" name="Group 3"/>
            <p:cNvGrpSpPr/>
            <p:nvPr/>
          </p:nvGrpSpPr>
          <p:grpSpPr>
            <a:xfrm rot="5400000">
              <a:off x="5261511" y="-4255676"/>
              <a:ext cx="2489965" cy="11001319"/>
              <a:chOff x="1" y="-1"/>
              <a:chExt cx="3130550" cy="13831591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1" y="-1"/>
                <a:ext cx="3130550" cy="1383159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1195072">
                    <a:moveTo>
                      <a:pt x="0" y="1123950"/>
                    </a:moveTo>
                    <a:lnTo>
                      <a:pt x="0" y="11195072"/>
                    </a:lnTo>
                    <a:lnTo>
                      <a:pt x="3130550" y="11195072"/>
                    </a:lnTo>
                    <a:lnTo>
                      <a:pt x="313055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1030788" y="-1030788"/>
              <a:ext cx="2489965" cy="4551541"/>
              <a:chOff x="0" y="0"/>
              <a:chExt cx="3130550" cy="5722500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130550" cy="5722500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5722500">
                    <a:moveTo>
                      <a:pt x="0" y="1123950"/>
                    </a:moveTo>
                    <a:lnTo>
                      <a:pt x="0" y="5722500"/>
                    </a:lnTo>
                    <a:lnTo>
                      <a:pt x="3130550" y="5722500"/>
                    </a:lnTo>
                    <a:lnTo>
                      <a:pt x="3130550" y="0"/>
                    </a:lnTo>
                    <a:close/>
                  </a:path>
                </a:pathLst>
              </a:custGeom>
              <a:grpFill/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5048129" y="119567"/>
            <a:ext cx="5620919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uk-UA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ДЕТАЛІЗАЦІЯ СХЕМИ БЕЗБАР</a:t>
            </a:r>
            <a:r>
              <a:rPr lang="en-US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’</a:t>
            </a:r>
            <a:r>
              <a:rPr lang="uk-UA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ЄРНОГО МАРШРУТУ</a:t>
            </a:r>
            <a:endParaRPr lang="en-US" sz="2667" b="1" dirty="0">
              <a:solidFill>
                <a:srgbClr val="FFDE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210 미쓰리"/>
              <a:cs typeface="Times New Roman" panose="02020603050405020304" pitchFamily="18" charset="0"/>
              <a:sym typeface="210 미쓰리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01285" y="147075"/>
            <a:ext cx="2387600" cy="1219200"/>
          </a:xfrm>
          <a:prstGeom prst="wedgeRoundRectCallout">
            <a:avLst>
              <a:gd name="adj1" fmla="val -38209"/>
              <a:gd name="adj2" fmla="val 72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8" name="TextBox 7"/>
          <p:cNvSpPr txBox="1"/>
          <p:nvPr/>
        </p:nvSpPr>
        <p:spPr>
          <a:xfrm>
            <a:off x="1774362" y="147076"/>
            <a:ext cx="215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Автобусна зупинка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1" y="1526864"/>
            <a:ext cx="889671" cy="522199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40619"/>
            <a:ext cx="690940" cy="6299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57E23E8-0838-04FF-9AB3-B18420CC5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56" y="2273217"/>
            <a:ext cx="5327904" cy="39959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50944D-A5F0-8865-DAFB-FBEB4EFB1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69" y="2273217"/>
            <a:ext cx="4780631" cy="39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2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6800" y="128241"/>
            <a:ext cx="9347201" cy="1244983"/>
            <a:chOff x="0" y="0"/>
            <a:chExt cx="12007153" cy="2489966"/>
          </a:xfrm>
          <a:solidFill>
            <a:srgbClr val="00B0F0"/>
          </a:solidFill>
        </p:grpSpPr>
        <p:grpSp>
          <p:nvGrpSpPr>
            <p:cNvPr id="3" name="Group 3"/>
            <p:cNvGrpSpPr/>
            <p:nvPr/>
          </p:nvGrpSpPr>
          <p:grpSpPr>
            <a:xfrm rot="5400000">
              <a:off x="5261511" y="-4255676"/>
              <a:ext cx="2489965" cy="11001319"/>
              <a:chOff x="1" y="-1"/>
              <a:chExt cx="3130550" cy="13831591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1" y="-1"/>
                <a:ext cx="3130550" cy="1383159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1195072">
                    <a:moveTo>
                      <a:pt x="0" y="1123950"/>
                    </a:moveTo>
                    <a:lnTo>
                      <a:pt x="0" y="11195072"/>
                    </a:lnTo>
                    <a:lnTo>
                      <a:pt x="3130550" y="11195072"/>
                    </a:lnTo>
                    <a:lnTo>
                      <a:pt x="313055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1030788" y="-1030788"/>
              <a:ext cx="2489965" cy="4551541"/>
              <a:chOff x="0" y="0"/>
              <a:chExt cx="3130550" cy="5722500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130550" cy="5722500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5722500">
                    <a:moveTo>
                      <a:pt x="0" y="1123950"/>
                    </a:moveTo>
                    <a:lnTo>
                      <a:pt x="0" y="5722500"/>
                    </a:lnTo>
                    <a:lnTo>
                      <a:pt x="3130550" y="5722500"/>
                    </a:lnTo>
                    <a:lnTo>
                      <a:pt x="3130550" y="0"/>
                    </a:lnTo>
                    <a:close/>
                  </a:path>
                </a:pathLst>
              </a:custGeom>
              <a:grpFill/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3251200" y="256482"/>
            <a:ext cx="7398919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uk-UA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ДЕТАЛІЗАЦІЯ СХЕМИ БЕЗБАР</a:t>
            </a:r>
            <a:r>
              <a:rPr lang="en-US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’</a:t>
            </a:r>
            <a:r>
              <a:rPr lang="uk-UA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ЄРНОГО МАРШРУТУ</a:t>
            </a:r>
            <a:endParaRPr lang="en-US" sz="2667" b="1" dirty="0">
              <a:solidFill>
                <a:srgbClr val="FFDE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210 미쓰리"/>
              <a:cs typeface="Times New Roman" panose="02020603050405020304" pitchFamily="18" charset="0"/>
              <a:sym typeface="210 미쓰리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057400" y="1386938"/>
            <a:ext cx="2387600" cy="812800"/>
          </a:xfrm>
          <a:prstGeom prst="wedgeRectCallout">
            <a:avLst>
              <a:gd name="adj1" fmla="val -41755"/>
              <a:gd name="adj2" fmla="val 94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rgbClr val="002060"/>
                </a:solidFill>
              </a:rPr>
              <a:t>Об’єкт  облаштовано пандусом та не потребує змін</a:t>
            </a:r>
            <a:r>
              <a:rPr lang="uk-UA" dirty="0"/>
              <a:t>.</a:t>
            </a:r>
          </a:p>
        </p:txBody>
      </p:sp>
      <p:sp>
        <p:nvSpPr>
          <p:cNvPr id="13" name="Умножение 12"/>
          <p:cNvSpPr/>
          <p:nvPr/>
        </p:nvSpPr>
        <p:spPr>
          <a:xfrm>
            <a:off x="2815011" y="5511800"/>
            <a:ext cx="6096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5207000"/>
            <a:ext cx="808806" cy="8047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A4A9D-CF32-2A7A-3C27-27CDCD415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879360"/>
            <a:ext cx="8260522" cy="38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28972" y="239548"/>
            <a:ext cx="7871962" cy="1116743"/>
            <a:chOff x="0" y="0"/>
            <a:chExt cx="12007153" cy="2489966"/>
          </a:xfrm>
          <a:solidFill>
            <a:srgbClr val="00B0F0"/>
          </a:solidFill>
        </p:grpSpPr>
        <p:grpSp>
          <p:nvGrpSpPr>
            <p:cNvPr id="3" name="Group 3"/>
            <p:cNvGrpSpPr/>
            <p:nvPr/>
          </p:nvGrpSpPr>
          <p:grpSpPr>
            <a:xfrm rot="5400000">
              <a:off x="5261511" y="-4255676"/>
              <a:ext cx="2489965" cy="11001319"/>
              <a:chOff x="1" y="-1"/>
              <a:chExt cx="3130550" cy="13831591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1" y="-1"/>
                <a:ext cx="3130550" cy="1383159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1195072">
                    <a:moveTo>
                      <a:pt x="0" y="1123950"/>
                    </a:moveTo>
                    <a:lnTo>
                      <a:pt x="0" y="11195072"/>
                    </a:lnTo>
                    <a:lnTo>
                      <a:pt x="3130550" y="11195072"/>
                    </a:lnTo>
                    <a:lnTo>
                      <a:pt x="313055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1030788" y="-1030788"/>
              <a:ext cx="2489965" cy="4551541"/>
              <a:chOff x="0" y="0"/>
              <a:chExt cx="3130550" cy="5722500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130550" cy="5722500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5722500">
                    <a:moveTo>
                      <a:pt x="0" y="1123950"/>
                    </a:moveTo>
                    <a:lnTo>
                      <a:pt x="0" y="5722500"/>
                    </a:lnTo>
                    <a:lnTo>
                      <a:pt x="3130550" y="5722500"/>
                    </a:lnTo>
                    <a:lnTo>
                      <a:pt x="3130550" y="0"/>
                    </a:lnTo>
                    <a:close/>
                  </a:path>
                </a:pathLst>
              </a:custGeom>
              <a:grpFill/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4496869" y="239548"/>
            <a:ext cx="6586119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uk-UA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ДЕТАЛІЗАЦІЯ СХЕМИ БЕЗБАР</a:t>
            </a:r>
            <a:r>
              <a:rPr lang="en-US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’</a:t>
            </a:r>
            <a:r>
              <a:rPr lang="uk-UA" sz="2667" b="1" dirty="0">
                <a:solidFill>
                  <a:srgbClr val="FFD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210 미쓰리"/>
                <a:cs typeface="Times New Roman" panose="02020603050405020304" pitchFamily="18" charset="0"/>
                <a:sym typeface="210 미쓰리"/>
              </a:rPr>
              <a:t>ЄРНОГО МАРШРУТУ</a:t>
            </a:r>
            <a:endParaRPr lang="en-US" sz="2667" b="1" dirty="0">
              <a:solidFill>
                <a:srgbClr val="FFDE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210 미쓰리"/>
              <a:cs typeface="Times New Roman" panose="02020603050405020304" pitchFamily="18" charset="0"/>
              <a:sym typeface="210 미쓰리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753625" y="801829"/>
            <a:ext cx="2184400" cy="911536"/>
          </a:xfrm>
          <a:prstGeom prst="wedgeRectCallout">
            <a:avLst>
              <a:gd name="adj1" fmla="val -42151"/>
              <a:gd name="adj2" fmla="val 85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8" name="TextBox 7"/>
          <p:cNvSpPr txBox="1"/>
          <p:nvPr/>
        </p:nvSpPr>
        <p:spPr>
          <a:xfrm>
            <a:off x="1971333" y="878973"/>
            <a:ext cx="190759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67" dirty="0"/>
              <a:t>Громадський транспорт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92" y="1840883"/>
            <a:ext cx="886029" cy="5202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3" y="1757945"/>
            <a:ext cx="692419" cy="63018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E67138-6757-3C64-DFD8-869EEF425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494474"/>
            <a:ext cx="4778646" cy="33895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CCB5650-47C5-0C09-95B9-E10FDF0FC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94474"/>
            <a:ext cx="5178138" cy="33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7896" y="177800"/>
            <a:ext cx="11312571" cy="612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5"/>
              </a:lnSpc>
              <a:spcBef>
                <a:spcPct val="0"/>
              </a:spcBef>
            </a:pPr>
            <a:r>
              <a:rPr lang="uk-UA" sz="3200" dirty="0">
                <a:solidFill>
                  <a:srgbClr val="004A98"/>
                </a:solidFill>
                <a:latin typeface="Bubblebody Neue Inline"/>
                <a:ea typeface="Bubblebody Neue Inline"/>
                <a:cs typeface="Bubblebody Neue Inline"/>
                <a:sym typeface="Bubblebody Neue Inline"/>
              </a:rPr>
              <a:t>ЗАХОДИ БЕЗБАР</a:t>
            </a:r>
            <a:r>
              <a:rPr lang="en-US" sz="3200" dirty="0">
                <a:solidFill>
                  <a:srgbClr val="004A98"/>
                </a:solidFill>
                <a:latin typeface="Bubblebody Neue Inline"/>
                <a:ea typeface="Bubblebody Neue Inline"/>
                <a:cs typeface="Bubblebody Neue Inline"/>
                <a:sym typeface="Bubblebody Neue Inline"/>
              </a:rPr>
              <a:t>’</a:t>
            </a:r>
            <a:r>
              <a:rPr lang="uk-UA" sz="3200" dirty="0">
                <a:solidFill>
                  <a:srgbClr val="004A98"/>
                </a:solidFill>
                <a:latin typeface="Bubblebody Neue Inline"/>
                <a:ea typeface="Bubblebody Neue Inline"/>
                <a:cs typeface="Bubblebody Neue Inline"/>
                <a:sym typeface="Bubblebody Neue Inline"/>
              </a:rPr>
              <a:t>ЄРНОГО МАРШРУТУ</a:t>
            </a:r>
            <a:endParaRPr lang="en-US" sz="3200" dirty="0">
              <a:solidFill>
                <a:srgbClr val="004A98"/>
              </a:solidFill>
              <a:latin typeface="Bubblebody Neue Inline"/>
              <a:ea typeface="Bubblebody Neue Inline"/>
              <a:cs typeface="Bubblebody Neue Inline"/>
              <a:sym typeface="Bubblebody Neue Inline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64769"/>
              </p:ext>
            </p:extLst>
          </p:nvPr>
        </p:nvGraphicFramePr>
        <p:xfrm>
          <a:off x="1537252" y="1524000"/>
          <a:ext cx="9409044" cy="391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410">
                <a:tc>
                  <a:txBody>
                    <a:bodyPr/>
                    <a:lstStyle/>
                    <a:p>
                      <a:r>
                        <a:rPr lang="uk-UA" sz="1200" dirty="0"/>
                        <a:t>ЗАХОДИ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ТЕРМІНИ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ПОТРЕБА У ФІНАНСУВАННІ (грн.)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10">
                <a:tc>
                  <a:txBody>
                    <a:bodyPr/>
                    <a:lstStyle/>
                    <a:p>
                      <a:r>
                        <a:rPr lang="uk-UA" sz="1200" dirty="0"/>
                        <a:t>1.</a:t>
                      </a:r>
                      <a:r>
                        <a:rPr lang="uk-UA" sz="1600" dirty="0"/>
                        <a:t>Облаштування автобусних зупинок (2-шт)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2025-2026 </a:t>
                      </a:r>
                      <a:r>
                        <a:rPr lang="uk-UA" sz="1200" dirty="0" err="1"/>
                        <a:t>р.р</a:t>
                      </a:r>
                      <a:r>
                        <a:rPr lang="uk-UA" sz="1200" dirty="0"/>
                        <a:t>.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1300000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282">
                <a:tc>
                  <a:txBody>
                    <a:bodyPr/>
                    <a:lstStyle/>
                    <a:p>
                      <a:r>
                        <a:rPr lang="uk-UA" sz="1600" dirty="0"/>
                        <a:t>2. Придбання автобуса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2025-2026 </a:t>
                      </a:r>
                      <a:r>
                        <a:rPr lang="uk-UA" sz="1200" dirty="0" err="1"/>
                        <a:t>р.р</a:t>
                      </a:r>
                      <a:r>
                        <a:rPr lang="uk-UA" sz="1200" dirty="0"/>
                        <a:t>.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2 400 000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r>
                        <a:rPr lang="uk-UA" sz="1200" dirty="0"/>
                        <a:t>3.Облаштування пішохідної доріжки по вул. Шкільній тротуарною плиткою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2025-2026 </a:t>
                      </a:r>
                      <a:r>
                        <a:rPr lang="uk-UA" sz="1200" dirty="0" err="1"/>
                        <a:t>р.р</a:t>
                      </a:r>
                      <a:r>
                        <a:rPr lang="uk-UA" sz="1200" dirty="0"/>
                        <a:t>.</a:t>
                      </a:r>
                    </a:p>
                    <a:p>
                      <a:endParaRPr lang="uk-UA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2 640 000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r>
                        <a:rPr lang="uk-UA" sz="1200" dirty="0"/>
                        <a:t>4. Модернізація громадських зупинок. (2-шт)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2025-2026 </a:t>
                      </a:r>
                      <a:r>
                        <a:rPr lang="uk-UA" sz="1200" dirty="0" err="1"/>
                        <a:t>р.р</a:t>
                      </a:r>
                      <a:r>
                        <a:rPr lang="uk-UA" sz="1200" dirty="0"/>
                        <a:t>.</a:t>
                      </a:r>
                    </a:p>
                    <a:p>
                      <a:endParaRPr lang="uk-UA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1 000 000 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r>
                        <a:rPr lang="uk-UA" sz="1200" dirty="0"/>
                        <a:t>ВСЬОГО: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uk-UA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7340000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419514" y="3511082"/>
            <a:ext cx="809619" cy="759570"/>
          </a:xfrm>
          <a:custGeom>
            <a:avLst/>
            <a:gdLst/>
            <a:ahLst/>
            <a:cxnLst/>
            <a:rect l="l" t="t" r="r" b="b"/>
            <a:pathLst>
              <a:path w="1214428" h="1139355">
                <a:moveTo>
                  <a:pt x="0" y="0"/>
                </a:moveTo>
                <a:lnTo>
                  <a:pt x="1214429" y="0"/>
                </a:lnTo>
                <a:lnTo>
                  <a:pt x="1214429" y="1139355"/>
                </a:lnTo>
                <a:lnTo>
                  <a:pt x="0" y="113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19514" y="2502629"/>
            <a:ext cx="809619" cy="804790"/>
          </a:xfrm>
          <a:custGeom>
            <a:avLst/>
            <a:gdLst/>
            <a:ahLst/>
            <a:cxnLst/>
            <a:rect l="l" t="t" r="r" b="b"/>
            <a:pathLst>
              <a:path w="1100141" h="1032132">
                <a:moveTo>
                  <a:pt x="0" y="0"/>
                </a:moveTo>
                <a:lnTo>
                  <a:pt x="1100141" y="0"/>
                </a:lnTo>
                <a:lnTo>
                  <a:pt x="1100141" y="1032132"/>
                </a:lnTo>
                <a:lnTo>
                  <a:pt x="0" y="103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19514" y="1198713"/>
            <a:ext cx="841533" cy="789511"/>
          </a:xfrm>
          <a:custGeom>
            <a:avLst/>
            <a:gdLst/>
            <a:ahLst/>
            <a:cxnLst/>
            <a:rect l="l" t="t" r="r" b="b"/>
            <a:pathLst>
              <a:path w="1262299" h="1184266">
                <a:moveTo>
                  <a:pt x="0" y="0"/>
                </a:moveTo>
                <a:lnTo>
                  <a:pt x="1262299" y="0"/>
                </a:lnTo>
                <a:lnTo>
                  <a:pt x="1262299" y="1184267"/>
                </a:lnTo>
                <a:lnTo>
                  <a:pt x="0" y="1184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5977" y="4700896"/>
            <a:ext cx="809619" cy="759570"/>
          </a:xfrm>
          <a:custGeom>
            <a:avLst/>
            <a:gdLst/>
            <a:ahLst/>
            <a:cxnLst/>
            <a:rect l="l" t="t" r="r" b="b"/>
            <a:pathLst>
              <a:path w="1214428" h="1139355">
                <a:moveTo>
                  <a:pt x="0" y="0"/>
                </a:moveTo>
                <a:lnTo>
                  <a:pt x="1214428" y="0"/>
                </a:lnTo>
                <a:lnTo>
                  <a:pt x="1214428" y="1139355"/>
                </a:lnTo>
                <a:lnTo>
                  <a:pt x="0" y="113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62771" y="246657"/>
            <a:ext cx="9804400" cy="6564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2133" b="1" dirty="0">
                <a:solidFill>
                  <a:srgbClr val="000000"/>
                </a:solidFill>
                <a:latin typeface="+mj-lt"/>
                <a:ea typeface="IBM Plex Sans Bold"/>
                <a:cs typeface="IBM Plex Sans Bold"/>
                <a:sym typeface="IBM Plex Sans Bold"/>
              </a:rPr>
              <a:t>Очікувані результати</a:t>
            </a:r>
          </a:p>
          <a:p>
            <a:pPr algn="ctr">
              <a:spcBef>
                <a:spcPct val="0"/>
              </a:spcBef>
            </a:pPr>
            <a:r>
              <a:rPr lang="uk-UA" sz="2133" b="1" dirty="0">
                <a:solidFill>
                  <a:srgbClr val="000000"/>
                </a:solidFill>
                <a:latin typeface="+mj-lt"/>
                <a:ea typeface="IBM Plex Sans Bold"/>
                <a:cs typeface="IBM Plex Sans Bold"/>
                <a:sym typeface="IBM Plex Sans Bold"/>
              </a:rPr>
              <a:t> БЕЗБАР</a:t>
            </a:r>
            <a:r>
              <a:rPr lang="en-US" sz="2133" b="1" dirty="0">
                <a:solidFill>
                  <a:srgbClr val="000000"/>
                </a:solidFill>
                <a:latin typeface="+mj-lt"/>
                <a:ea typeface="IBM Plex Sans Bold"/>
                <a:cs typeface="IBM Plex Sans Bold"/>
                <a:sym typeface="IBM Plex Sans Bold"/>
              </a:rPr>
              <a:t>’</a:t>
            </a:r>
            <a:r>
              <a:rPr lang="uk-UA" sz="2133" b="1" dirty="0">
                <a:solidFill>
                  <a:srgbClr val="000000"/>
                </a:solidFill>
                <a:latin typeface="+mj-lt"/>
                <a:ea typeface="IBM Plex Sans Bold"/>
                <a:cs typeface="IBM Plex Sans Bold"/>
                <a:sym typeface="IBM Plex Sans Bold"/>
              </a:rPr>
              <a:t>ЄРНОГО МАРШРУТА М.НОВА ОДЕСА</a:t>
            </a:r>
            <a:endParaRPr lang="en-US" sz="2133" b="1" dirty="0">
              <a:solidFill>
                <a:srgbClr val="000000"/>
              </a:solidFill>
              <a:latin typeface="+mj-lt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65642" y="3603803"/>
            <a:ext cx="6887778" cy="97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86"/>
              </a:lnSpc>
              <a:spcBef>
                <a:spcPct val="0"/>
              </a:spcBef>
            </a:pPr>
            <a:r>
              <a:rPr lang="en-US" sz="1847" b="1" i="1" dirty="0">
                <a:solidFill>
                  <a:srgbClr val="000000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3.</a:t>
            </a:r>
            <a:r>
              <a:rPr lang="uk-UA" sz="1847" i="1" dirty="0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Благоустрій території, в тому числі укладання тротуарних доріжок та під</a:t>
            </a:r>
            <a:r>
              <a:rPr lang="en-US" sz="1847" i="1" dirty="0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’</a:t>
            </a:r>
            <a:r>
              <a:rPr lang="uk-UA" sz="1847" i="1" dirty="0" err="1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їздів</a:t>
            </a:r>
            <a:r>
              <a:rPr lang="uk-UA" sz="1847" i="1" dirty="0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 критичної </a:t>
            </a:r>
            <a:r>
              <a:rPr lang="uk-UA" sz="1847" i="1" dirty="0" err="1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інфраструкутри</a:t>
            </a:r>
            <a:r>
              <a:rPr lang="uk-UA" sz="1847" i="1" dirty="0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 в громаді</a:t>
            </a:r>
            <a:endParaRPr lang="en-US" sz="1847" i="1" dirty="0">
              <a:solidFill>
                <a:srgbClr val="000000"/>
              </a:solidFill>
              <a:latin typeface="IBM Plex Sans Italics"/>
              <a:ea typeface="IBM Plex Sans Italics"/>
              <a:cs typeface="IBM Plex Sans Italics"/>
              <a:sym typeface="IBM Plex Sans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75621" y="2962568"/>
            <a:ext cx="6887778" cy="305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39"/>
              </a:lnSpc>
              <a:spcBef>
                <a:spcPct val="0"/>
              </a:spcBef>
            </a:pPr>
            <a:r>
              <a:rPr lang="en-US" sz="1885" b="1" i="1" dirty="0">
                <a:solidFill>
                  <a:srgbClr val="000000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2.</a:t>
            </a:r>
            <a:r>
              <a:rPr lang="uk-UA" sz="1885" i="1" dirty="0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 Створено умови під</a:t>
            </a:r>
            <a:r>
              <a:rPr lang="en-US" sz="1885" i="1" dirty="0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’</a:t>
            </a:r>
            <a:r>
              <a:rPr lang="uk-UA" sz="1885" i="1" dirty="0">
                <a:solidFill>
                  <a:srgbClr val="000000"/>
                </a:solidFill>
                <a:latin typeface="IBM Plex Sans Italics"/>
                <a:ea typeface="IBM Plex Sans Bold Italics"/>
                <a:cs typeface="IBM Plex Sans Bold Italics"/>
                <a:sym typeface="IBM Plex Sans Italics"/>
              </a:rPr>
              <a:t>їзду до всіх будівель</a:t>
            </a:r>
            <a:endParaRPr lang="en-US" sz="1885" i="1" dirty="0">
              <a:solidFill>
                <a:srgbClr val="000000"/>
              </a:solidFill>
              <a:latin typeface="IBM Plex Sans Italics"/>
              <a:ea typeface="IBM Plex Sans Italics"/>
              <a:cs typeface="IBM Plex Sans Italics"/>
              <a:sym typeface="IBM Plex Sans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454400" y="1200393"/>
            <a:ext cx="7061200" cy="1637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93"/>
              </a:lnSpc>
              <a:spcBef>
                <a:spcPct val="0"/>
              </a:spcBef>
            </a:pPr>
            <a:r>
              <a:rPr lang="en-US" sz="1852" b="1" i="1" dirty="0">
                <a:solidFill>
                  <a:srgbClr val="000000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1</a:t>
            </a:r>
            <a:r>
              <a:rPr lang="en-US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.Створ</a:t>
            </a:r>
            <a:r>
              <a:rPr lang="uk-UA" sz="1852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ено</a:t>
            </a:r>
            <a:r>
              <a:rPr lang="uk-UA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</a:t>
            </a:r>
            <a:r>
              <a:rPr lang="en-US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</a:t>
            </a:r>
            <a:r>
              <a:rPr lang="en-US" sz="1852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умови</a:t>
            </a:r>
            <a:r>
              <a:rPr lang="en-US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</a:t>
            </a:r>
            <a:r>
              <a:rPr lang="en-US" sz="1852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для</a:t>
            </a:r>
            <a:r>
              <a:rPr lang="en-US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</a:t>
            </a:r>
            <a:r>
              <a:rPr lang="uk-UA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безпечного та </a:t>
            </a:r>
            <a:r>
              <a:rPr lang="uk-UA" sz="1852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безбар</a:t>
            </a:r>
            <a:r>
              <a:rPr lang="en-US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’</a:t>
            </a:r>
            <a:r>
              <a:rPr lang="uk-UA" sz="1852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єрного</a:t>
            </a:r>
            <a:r>
              <a:rPr lang="uk-UA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транспортно-</a:t>
            </a:r>
            <a:r>
              <a:rPr lang="uk-UA" sz="1852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пішоходного</a:t>
            </a:r>
            <a:r>
              <a:rPr lang="uk-UA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шляху з </a:t>
            </a:r>
            <a:r>
              <a:rPr lang="uk-UA" sz="1852" i="1" dirty="0" err="1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інклюзивно</a:t>
            </a:r>
            <a:r>
              <a:rPr lang="uk-UA" sz="1852" i="1" dirty="0">
                <a:solidFill>
                  <a:srgbClr val="00000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 громадським транспортом, забезпеченого засобами доступності, зручності, інформативності та безпеки для маломобільних груп населення.</a:t>
            </a:r>
            <a:endParaRPr lang="en-US" sz="1852" i="1" dirty="0">
              <a:solidFill>
                <a:srgbClr val="000000"/>
              </a:solidFill>
              <a:latin typeface="IBM Plex Sans Italics"/>
              <a:ea typeface="IBM Plex Sans Italics"/>
              <a:cs typeface="IBM Plex Sans Italics"/>
              <a:sym typeface="IBM Plex Sans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454401" y="4699000"/>
            <a:ext cx="6604000" cy="661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5"/>
              </a:lnSpc>
              <a:spcBef>
                <a:spcPct val="0"/>
              </a:spcBef>
            </a:pPr>
            <a:r>
              <a:rPr lang="en-US" sz="1903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4.</a:t>
            </a:r>
            <a:r>
              <a:rPr lang="uk-UA" sz="1903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uk-UA" sz="1903" i="1" dirty="0">
                <a:solidFill>
                  <a:srgbClr val="000000"/>
                </a:solidFill>
                <a:latin typeface="IBM Plex Sans Italics"/>
                <a:ea typeface="IBM Plex Sans Bold"/>
                <a:cs typeface="IBM Plex Sans Bold"/>
                <a:sym typeface="IBM Plex Sans Italics"/>
              </a:rPr>
              <a:t>Облаштовано пандуси біля будівель згідно норм чинного законодавства </a:t>
            </a:r>
            <a:endParaRPr lang="en-US" sz="1903" i="1" dirty="0">
              <a:solidFill>
                <a:srgbClr val="000000"/>
              </a:solidFill>
              <a:latin typeface="IBM Plex Sans Italics"/>
              <a:ea typeface="IBM Plex Sans Italics"/>
              <a:cs typeface="IBM Plex Sans Italics"/>
              <a:sym typeface="IBM Plex San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272636942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372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Bubblebody Neue Inline</vt:lpstr>
      <vt:lpstr>IBM Plex Sans Bold</vt:lpstr>
      <vt:lpstr>IBM Plex Sans Bold Italics</vt:lpstr>
      <vt:lpstr>IBM Plex Sans Italics</vt:lpstr>
      <vt:lpstr>Times New Roman</vt:lpstr>
      <vt:lpstr>Trebuchet MS</vt:lpstr>
      <vt:lpstr>Wingdings 3</vt:lpstr>
      <vt:lpstr>Zantiqa</vt:lpstr>
      <vt:lpstr>Аспект</vt:lpstr>
      <vt:lpstr>Новодеська територіальна громада  Миколаївського району Миколаївської області</vt:lpstr>
      <vt:lpstr>Презентация PowerPoint</vt:lpstr>
      <vt:lpstr>Описова частина безбар’єрного маршрута в м.Нова Одеса</vt:lpstr>
      <vt:lpstr>СТВОРЕННЯ БЕЗБАР’ЄРНОГО МАРШРУТУ В МІСТІ НОВА ОДЕСА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5</cp:revision>
  <cp:lastPrinted>2025-03-21T11:14:01Z</cp:lastPrinted>
  <dcterms:created xsi:type="dcterms:W3CDTF">2025-03-21T09:49:07Z</dcterms:created>
  <dcterms:modified xsi:type="dcterms:W3CDTF">2025-03-21T11:14:48Z</dcterms:modified>
</cp:coreProperties>
</file>